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8" r:id="rId3"/>
    <p:sldId id="269" r:id="rId4"/>
    <p:sldId id="299" r:id="rId5"/>
    <p:sldId id="325" r:id="rId6"/>
    <p:sldId id="326" r:id="rId7"/>
    <p:sldId id="315" r:id="rId8"/>
    <p:sldId id="257" r:id="rId9"/>
    <p:sldId id="262" r:id="rId10"/>
    <p:sldId id="263" r:id="rId11"/>
    <p:sldId id="270" r:id="rId12"/>
    <p:sldId id="268" r:id="rId13"/>
    <p:sldId id="258" r:id="rId14"/>
    <p:sldId id="264" r:id="rId15"/>
    <p:sldId id="302" r:id="rId16"/>
    <p:sldId id="303" r:id="rId17"/>
    <p:sldId id="304" r:id="rId18"/>
    <p:sldId id="305" r:id="rId19"/>
    <p:sldId id="261" r:id="rId20"/>
    <p:sldId id="282" r:id="rId21"/>
    <p:sldId id="306" r:id="rId22"/>
    <p:sldId id="307" r:id="rId23"/>
    <p:sldId id="308" r:id="rId24"/>
    <p:sldId id="309" r:id="rId25"/>
    <p:sldId id="310" r:id="rId26"/>
    <p:sldId id="259" r:id="rId27"/>
    <p:sldId id="265" r:id="rId28"/>
    <p:sldId id="348" r:id="rId29"/>
    <p:sldId id="313" r:id="rId30"/>
    <p:sldId id="350" r:id="rId31"/>
    <p:sldId id="317" r:id="rId32"/>
    <p:sldId id="260" r:id="rId33"/>
    <p:sldId id="294" r:id="rId34"/>
    <p:sldId id="318" r:id="rId35"/>
    <p:sldId id="319" r:id="rId36"/>
    <p:sldId id="320" r:id="rId37"/>
    <p:sldId id="357" r:id="rId38"/>
    <p:sldId id="35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8FBE1-CB2A-4656-A30D-D0155246093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3CE9F-49CB-4B72-AB16-D0DEE5229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5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3CE9F-49CB-4B72-AB16-D0DEE5229A5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3CE9F-49CB-4B72-AB16-D0DEE5229A5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857364"/>
            <a:ext cx="7569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Интеллектуальный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баттл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Documents and Settings\Методист Вика\Рабочий стол\дорога к победе 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09105"/>
            <a:ext cx="9144000" cy="30488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00105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МУНИЦИПАЛЬНОЕ ОБРАЗОВАТЕЛЬНОЕ УЧРЕЖДЕНИЕ  СРЕДНЯЯ ОБЩЕОБРАЗОВАТЕЛЬНАЯ ШКОЛА № </a:t>
            </a:r>
            <a:r>
              <a:rPr lang="en-US" dirty="0" smtClean="0">
                <a:latin typeface="Bookman Old Style" pitchFamily="18" charset="0"/>
              </a:rPr>
              <a:t>_</a:t>
            </a:r>
            <a:r>
              <a:rPr lang="ru-RU" dirty="0" smtClean="0">
                <a:latin typeface="Bookman Old Style" pitchFamily="18" charset="0"/>
              </a:rPr>
              <a:t>50</a:t>
            </a:r>
            <a:r>
              <a:rPr lang="en-US" dirty="0" smtClean="0">
                <a:latin typeface="Bookman Old Style" pitchFamily="18" charset="0"/>
              </a:rPr>
              <a:t>___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/>
          <a:srcRect l="3512" r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512" r="15000"/>
          <a:stretch>
            <a:fillRect/>
          </a:stretch>
        </p:blipFill>
        <p:spPr bwMode="auto">
          <a:xfrm>
            <a:off x="500034" y="571480"/>
            <a:ext cx="8215370" cy="57508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 ноября 1941 года при попытке прорваться к Москве, немецкая 2-я танковая дивизия перешла в наступление под Волоколамском, чтобы расчистить путь для намеченного на 18 ноября наступления 5-го армейского корпуса. Одним из первых на ее пути оказался разъезд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который обороняла растянутая почти на 20 км, только оправившаяся от боев 316-я стрелковая дивизия под командованием ЭТОГО генерал-майора.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Назовите ЕГО фамилию и название фильма, вышедшего в 2016 году, за  основу которого взят  этот решающий бой. 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2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/>
          <a:srcRect l="3512" r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512" r="15000"/>
          <a:stretch>
            <a:fillRect/>
          </a:stretch>
        </p:blipFill>
        <p:spPr bwMode="auto">
          <a:xfrm>
            <a:off x="214282" y="571480"/>
            <a:ext cx="8674509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Первый парад войны готовился в обстановке строгой секретности. На западе Москвы шли упорные и ожесточенные бои оборонительной части Московской битвы, противник находился близко к городу и мог попытаться сорвать праздничное мероприятие. </a:t>
            </a:r>
            <a:br>
              <a:rPr lang="ru-RU" sz="1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	Несмотря на мощнейшую ПВО города Москвы, превышавшую по своей плотности, к примеру, оборону Лондона в 2–2,5 раза, в Москве строго соблюдались все меры предосторожности. </a:t>
            </a:r>
            <a:br>
              <a:rPr lang="ru-RU" sz="1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	Памятники были защищены специальными деревянными щитами и мешками с песком, использовалась светомаскировка, а Мавзолей Ленина был превращен в ложный дом, со всех сторон он тоже был прикрыт специальными конструкциями. Для защиты неба в центре Москвы в этот день сосредоточилось свыше 500 истребителей.</a:t>
            </a:r>
            <a:br>
              <a:rPr lang="ru-RU" sz="1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Bookman Old Style" pitchFamily="18" charset="0"/>
              </a:rPr>
              <a:t>Войска с парада уходили прямо на фронт, молодые люди в едином порыве стремились пополнить ряды доблестной Красной армии и бить врага на всех фронтах, настолько был велик патриотический подъем после САМОГО ГЛАВНОГО ПАРАДА </a:t>
            </a:r>
            <a:r>
              <a:rPr lang="ru-RU" sz="1800" dirty="0" smtClean="0">
                <a:latin typeface="Bookman Old Style" pitchFamily="18" charset="0"/>
              </a:rPr>
              <a:t>– ____________________ </a:t>
            </a:r>
            <a:r>
              <a:rPr lang="ru-RU" sz="1800" b="1" dirty="0" smtClean="0">
                <a:latin typeface="Bookman Old Style" pitchFamily="18" charset="0"/>
              </a:rPr>
              <a:t>(НАЗОВИТЕ ДАТУ).</a:t>
            </a:r>
            <a:endParaRPr lang="ru-RU" sz="18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3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/>
          <a:srcRect l="3512" r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512" r="15000"/>
          <a:stretch>
            <a:fillRect/>
          </a:stretch>
        </p:blipFill>
        <p:spPr bwMode="auto">
          <a:xfrm>
            <a:off x="285720" y="500042"/>
            <a:ext cx="8572560" cy="60008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В западной историографии битва за Москву известна как …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Методист Вика\Рабочий стол\1532078214-3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714620"/>
            <a:ext cx="4071967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Методист Вика\Рабочий стол\taifun-hagib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0"/>
            <a:ext cx="4071966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4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b="10547"/>
          <a:stretch>
            <a:fillRect/>
          </a:stretch>
        </p:blipFill>
        <p:spPr bwMode="auto">
          <a:xfrm>
            <a:off x="0" y="1404918"/>
            <a:ext cx="9144000" cy="545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4200" b="1" i="1" dirty="0" smtClean="0">
                <a:latin typeface="Bookman Old Style" pitchFamily="18" charset="0"/>
              </a:rPr>
              <a:t>Конкурсное испытание «Блокада Ленинграда»</a:t>
            </a:r>
            <a:endParaRPr lang="ru-RU" sz="4200" i="1" dirty="0">
              <a:latin typeface="Bookman Old Style" pitchFamily="18" charset="0"/>
            </a:endParaRPr>
          </a:p>
        </p:txBody>
      </p:sp>
      <p:pic>
        <p:nvPicPr>
          <p:cNvPr id="4" name="Picture 1" descr="C:\Documents and Settings\Методист Вика\Рабочий стол\unnamed.png"/>
          <p:cNvPicPr>
            <a:picLocks noChangeAspect="1" noChangeArrowheads="1"/>
          </p:cNvPicPr>
          <p:nvPr/>
        </p:nvPicPr>
        <p:blipFill>
          <a:blip r:embed="rId3"/>
          <a:srcRect t="10772"/>
          <a:stretch>
            <a:fillRect/>
          </a:stretch>
        </p:blipFill>
        <p:spPr bwMode="auto">
          <a:xfrm>
            <a:off x="7572396" y="1"/>
            <a:ext cx="1428728" cy="162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57224" y="71435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Сколько стоил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1 литр кипятка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в блокадном Ленинграде?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1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57224" y="71435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643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Bookman Old Style" pitchFamily="18" charset="0"/>
              </a:rPr>
              <a:t>	Успенская церковь на Малой </a:t>
            </a:r>
            <a:r>
              <a:rPr lang="ru-RU" sz="2800" b="1" dirty="0" err="1" smtClean="0">
                <a:latin typeface="Bookman Old Style" pitchFamily="18" charset="0"/>
              </a:rPr>
              <a:t>Охте</a:t>
            </a:r>
            <a:r>
              <a:rPr lang="ru-RU" sz="2800" b="1" dirty="0" smtClean="0">
                <a:latin typeface="Bookman Old Style" pitchFamily="18" charset="0"/>
              </a:rPr>
              <a:t> построена на месте старого кладбища, на котором во время блокады Ленинграда хоронили людей, умерших от голода. </a:t>
            </a:r>
          </a:p>
          <a:p>
            <a:pPr algn="just"/>
            <a:r>
              <a:rPr lang="ru-RU" sz="2800" b="1" dirty="0" smtClean="0">
                <a:latin typeface="Bookman Old Style" pitchFamily="18" charset="0"/>
              </a:rPr>
              <a:t>	Церковь строилась на пожертвования горожан, и в ее стенах находятся 8 тысяч кирпичей. </a:t>
            </a:r>
          </a:p>
          <a:p>
            <a:pPr algn="just"/>
            <a:r>
              <a:rPr lang="ru-RU" sz="2800" b="1" dirty="0" smtClean="0">
                <a:latin typeface="Bookman Old Style" pitchFamily="18" charset="0"/>
              </a:rPr>
              <a:t>	А что написано на этих кирпичах?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2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57224" y="71435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1468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Bookman Old Style" pitchFamily="18" charset="0"/>
              </a:rPr>
              <a:t>«Горжусь, что в эти дни,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как никогда Мы знали вдохновение труда» 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– писала Ольга </a:t>
            </a:r>
            <a:r>
              <a:rPr lang="ru-RU" sz="3200" b="1" dirty="0" err="1" smtClean="0">
                <a:latin typeface="Bookman Old Style" pitchFamily="18" charset="0"/>
              </a:rPr>
              <a:t>Берггольц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в своем дневнике.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Для разных людей этих дней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было разное количество,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но все же есть общее их число. Какое?</a:t>
            </a:r>
            <a:br>
              <a:rPr lang="ru-RU" sz="3200" b="1" dirty="0" smtClean="0">
                <a:latin typeface="Bookman Old Style" pitchFamily="18" charset="0"/>
              </a:rPr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Bookman Old Style" pitchFamily="18" charset="0"/>
              </a:rPr>
              <a:t>	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42852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3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57224" y="71435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Bookman Old Style" pitchFamily="18" charset="0"/>
              </a:rPr>
              <a:t>27 января 1944 года во время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спектакля в Большом театре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действие вдруг внезапно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прервалось, опустился занавес,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зажегся в зале свет, а на авансцену вышел директор театра.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После реакции в зале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на его сообщение возможность продолжить спектакль появилась только через полчаса.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О чем сообщил директор театра?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Bookman Old Style" pitchFamily="18" charset="0"/>
              </a:rPr>
              <a:t>	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42852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4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57224" y="71435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Bookman Old Style" pitchFamily="18" charset="0"/>
              </a:rPr>
              <a:t>Это было самое безопасное место в Ленинграде.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Туда не долетали снаряды, и в этом районе не было заводов,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которые могли быть подвергнуты бомбардировке.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Для чего было выбрано это место в декабре 1941 года?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Bookman Old Style" pitchFamily="18" charset="0"/>
              </a:rPr>
              <a:t>	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42852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5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153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Конкурсное испытание «Курская битва»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Documents and Settings\Методист Вика\Рабочий стол\1531429956171274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017"/>
            <a:ext cx="9144000" cy="5589984"/>
          </a:xfrm>
          <a:prstGeom prst="rect">
            <a:avLst/>
          </a:prstGeom>
          <a:noFill/>
        </p:spPr>
      </p:pic>
      <p:pic>
        <p:nvPicPr>
          <p:cNvPr id="4" name="Picture 1" descr="C:\Documents and Settings\Методист Вика\Рабочий стол\unnamed.png"/>
          <p:cNvPicPr>
            <a:picLocks noChangeAspect="1" noChangeArrowheads="1"/>
          </p:cNvPicPr>
          <p:nvPr/>
        </p:nvPicPr>
        <p:blipFill>
          <a:blip r:embed="rId3"/>
          <a:srcRect t="10772"/>
          <a:stretch>
            <a:fillRect/>
          </a:stretch>
        </p:blipFill>
        <p:spPr bwMode="auto">
          <a:xfrm>
            <a:off x="7684338" y="1"/>
            <a:ext cx="1316785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Bookman Old Style" pitchFamily="18" charset="0"/>
              </a:rPr>
              <a:t>Разминка</a:t>
            </a:r>
            <a:endParaRPr lang="ru-RU" sz="6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Documents and Settings\Методист Вика\Рабочий стол\8bec2789ac59df95011dab9504d30afa_1549512824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4" name="Picture 1" descr="C:\Documents and Settings\Методист Вика\Рабочий стол\unnamed.png"/>
          <p:cNvPicPr>
            <a:picLocks noChangeAspect="1" noChangeArrowheads="1"/>
          </p:cNvPicPr>
          <p:nvPr/>
        </p:nvPicPr>
        <p:blipFill>
          <a:blip r:embed="rId3"/>
          <a:srcRect t="10772"/>
          <a:stretch>
            <a:fillRect/>
          </a:stretch>
        </p:blipFill>
        <p:spPr bwMode="auto">
          <a:xfrm>
            <a:off x="7572396" y="1"/>
            <a:ext cx="1428728" cy="162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/>
          <a:srcRect r="14989"/>
          <a:stretch>
            <a:fillRect/>
          </a:stretch>
        </p:blipFill>
        <p:spPr bwMode="auto">
          <a:xfrm>
            <a:off x="0" y="314588"/>
            <a:ext cx="9144001" cy="6543412"/>
          </a:xfrm>
          <a:prstGeom prst="rect">
            <a:avLst/>
          </a:prstGeom>
          <a:noFill/>
        </p:spPr>
      </p:pic>
      <p:pic>
        <p:nvPicPr>
          <p:cNvPr id="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4989"/>
          <a:stretch>
            <a:fillRect/>
          </a:stretch>
        </p:blipFill>
        <p:spPr bwMode="auto">
          <a:xfrm>
            <a:off x="714348" y="714356"/>
            <a:ext cx="7587084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Перед началом Курской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 битвы, чтобы подбодрить свои войска, германское руководство провозгласило лозунг: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«Лучшему солдату — ...» 	</a:t>
            </a:r>
            <a:r>
              <a:rPr lang="ru-RU" b="1" dirty="0" smtClean="0">
                <a:latin typeface="Bookman Old Style" pitchFamily="18" charset="0"/>
              </a:rPr>
              <a:t>Озвучьте вторую часть этого лозунга. 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1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/>
          <a:srcRect r="14989"/>
          <a:stretch>
            <a:fillRect/>
          </a:stretch>
        </p:blipFill>
        <p:spPr bwMode="auto">
          <a:xfrm>
            <a:off x="0" y="314588"/>
            <a:ext cx="9144001" cy="6543412"/>
          </a:xfrm>
          <a:prstGeom prst="rect">
            <a:avLst/>
          </a:prstGeom>
          <a:noFill/>
        </p:spPr>
      </p:pic>
      <p:pic>
        <p:nvPicPr>
          <p:cNvPr id="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4989"/>
          <a:stretch>
            <a:fillRect/>
          </a:stretch>
        </p:blipFill>
        <p:spPr bwMode="auto">
          <a:xfrm>
            <a:off x="714348" y="714356"/>
            <a:ext cx="7587084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Как называется деревня,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возле которой на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Курской дуге состоялось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самое крупное в военной истории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встречное танковое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сражение? </a:t>
            </a:r>
            <a:br>
              <a:rPr lang="ru-RU" sz="3600" b="1" dirty="0" smtClean="0">
                <a:latin typeface="Bookman Old Style" pitchFamily="18" charset="0"/>
              </a:rPr>
            </a:b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2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/>
          <a:srcRect r="14989"/>
          <a:stretch>
            <a:fillRect/>
          </a:stretch>
        </p:blipFill>
        <p:spPr bwMode="auto">
          <a:xfrm>
            <a:off x="0" y="314588"/>
            <a:ext cx="9144001" cy="6543412"/>
          </a:xfrm>
          <a:prstGeom prst="rect">
            <a:avLst/>
          </a:prstGeom>
          <a:noFill/>
        </p:spPr>
      </p:pic>
      <p:pic>
        <p:nvPicPr>
          <p:cNvPr id="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4989"/>
          <a:stretch>
            <a:fillRect/>
          </a:stretch>
        </p:blipFill>
        <p:spPr bwMode="auto">
          <a:xfrm>
            <a:off x="714348" y="714356"/>
            <a:ext cx="7587084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Существуют данные, что Германия в случае победы в Курской битве намеревалась осуществить вторжение в одну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из нейтральных стран Европы.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Для этого даже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разрабатывалась операция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под кодовым названием «Песец».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О какой стране шла речь?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3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/>
          <a:srcRect r="14989"/>
          <a:stretch>
            <a:fillRect/>
          </a:stretch>
        </p:blipFill>
        <p:spPr bwMode="auto">
          <a:xfrm>
            <a:off x="0" y="314588"/>
            <a:ext cx="9144001" cy="6543412"/>
          </a:xfrm>
          <a:prstGeom prst="rect">
            <a:avLst/>
          </a:prstGeom>
          <a:noFill/>
        </p:spPr>
      </p:pic>
      <p:pic>
        <p:nvPicPr>
          <p:cNvPr id="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4989"/>
          <a:stretch>
            <a:fillRect/>
          </a:stretch>
        </p:blipFill>
        <p:spPr bwMode="auto">
          <a:xfrm>
            <a:off x="714348" y="714356"/>
            <a:ext cx="7587084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О каком знаменитом </a:t>
            </a:r>
            <a:r>
              <a:rPr lang="ru-RU" sz="3200" b="1" dirty="0" err="1" smtClean="0">
                <a:latin typeface="Bookman Old Style" pitchFamily="18" charset="0"/>
              </a:rPr>
              <a:t>комсомольчанине</a:t>
            </a:r>
            <a:r>
              <a:rPr lang="ru-RU" sz="3200" b="1" dirty="0" smtClean="0">
                <a:latin typeface="Bookman Old Style" pitchFamily="18" charset="0"/>
              </a:rPr>
              <a:t>, герое Советского Союза,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участнике воздушных боев в Курской битве написано произведение Б.Полевого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«Повесть о настоящем человеке»?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4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/>
          <a:srcRect r="14989"/>
          <a:stretch>
            <a:fillRect/>
          </a:stretch>
        </p:blipFill>
        <p:spPr bwMode="auto">
          <a:xfrm>
            <a:off x="0" y="314588"/>
            <a:ext cx="9144001" cy="6543412"/>
          </a:xfrm>
          <a:prstGeom prst="rect">
            <a:avLst/>
          </a:prstGeom>
          <a:noFill/>
        </p:spPr>
      </p:pic>
      <p:pic>
        <p:nvPicPr>
          <p:cNvPr id="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4989"/>
          <a:stretch>
            <a:fillRect/>
          </a:stretch>
        </p:blipFill>
        <p:spPr bwMode="auto">
          <a:xfrm>
            <a:off x="714348" y="714356"/>
            <a:ext cx="7587084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Это оружие, которое активно применялось в Курской битве, немецкие солдаты называли «адская мясорубка», а как его называли советские воины?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57166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5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/>
          <a:srcRect r="14989"/>
          <a:stretch>
            <a:fillRect/>
          </a:stretch>
        </p:blipFill>
        <p:spPr bwMode="auto">
          <a:xfrm>
            <a:off x="0" y="314588"/>
            <a:ext cx="9144001" cy="6543412"/>
          </a:xfrm>
          <a:prstGeom prst="rect">
            <a:avLst/>
          </a:prstGeom>
          <a:noFill/>
        </p:spPr>
      </p:pic>
      <p:pic>
        <p:nvPicPr>
          <p:cNvPr id="6" name="Picture 4" descr="C:\Documents and Settings\Методист Вика\Рабочий стол\351dae964c09da33c34297cf526205d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4989"/>
          <a:stretch>
            <a:fillRect/>
          </a:stretch>
        </p:blipFill>
        <p:spPr bwMode="auto">
          <a:xfrm>
            <a:off x="714348" y="714356"/>
            <a:ext cx="7587084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Этот шедевр военной техники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конструкторов М.И.Кошкина, А.А.Морозова, Н.А.Кучеренко сыграл выдающуюся роль не только в Курской битве, но и во всей Великой Отечественной войне. Что это было?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6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Конкурсное испытание «Сталинградская битва»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219" name="Picture 3" descr="C:\Documents and Settings\Методист Вика\Рабочий стол\DyaadyNXcAIbOKk.jpg"/>
          <p:cNvPicPr>
            <a:picLocks noChangeAspect="1" noChangeArrowheads="1"/>
          </p:cNvPicPr>
          <p:nvPr/>
        </p:nvPicPr>
        <p:blipFill>
          <a:blip r:embed="rId2"/>
          <a:srcRect b="3676"/>
          <a:stretch>
            <a:fillRect/>
          </a:stretch>
        </p:blipFill>
        <p:spPr bwMode="auto">
          <a:xfrm>
            <a:off x="0" y="1242990"/>
            <a:ext cx="9153526" cy="5615010"/>
          </a:xfrm>
          <a:prstGeom prst="rect">
            <a:avLst/>
          </a:prstGeom>
          <a:noFill/>
        </p:spPr>
      </p:pic>
      <p:pic>
        <p:nvPicPr>
          <p:cNvPr id="4" name="Picture 1" descr="C:\Documents and Settings\Методист Вика\Рабочий стол\unnamed.png"/>
          <p:cNvPicPr>
            <a:picLocks noChangeAspect="1" noChangeArrowheads="1"/>
          </p:cNvPicPr>
          <p:nvPr/>
        </p:nvPicPr>
        <p:blipFill>
          <a:blip r:embed="rId3"/>
          <a:srcRect t="10772"/>
          <a:stretch>
            <a:fillRect/>
          </a:stretch>
        </p:blipFill>
        <p:spPr bwMode="auto">
          <a:xfrm>
            <a:off x="7715272" y="2"/>
            <a:ext cx="1285852" cy="146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2909" y="714356"/>
            <a:ext cx="7987893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Сколько дней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продолжалась решающая битва за Сталинград?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1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2909" y="714356"/>
            <a:ext cx="7987893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Назовите номер приказа Иосифа Сталина от 28 июля 1942 г., в котором говорилось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«Ни шагу назад!».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- № 317;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- № 227;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- № 196.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2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28596" y="714356"/>
            <a:ext cx="8429683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857232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Bookman Old Style" pitchFamily="18" charset="0"/>
              </a:rPr>
              <a:t>	За какие заводы в Сталинграде шла ожесточенная битва? 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10242" name="Picture 2" descr="C:\Documents and Settings\Методист Вика\Рабочий стол\1._shokolad_alenka_60g.png"/>
          <p:cNvPicPr>
            <a:picLocks noChangeAspect="1" noChangeArrowheads="1"/>
          </p:cNvPicPr>
          <p:nvPr/>
        </p:nvPicPr>
        <p:blipFill>
          <a:blip r:embed="rId3"/>
          <a:srcRect l="28131" r="31429"/>
          <a:stretch>
            <a:fillRect/>
          </a:stretch>
        </p:blipFill>
        <p:spPr bwMode="auto">
          <a:xfrm>
            <a:off x="285720" y="2857496"/>
            <a:ext cx="1857388" cy="3149484"/>
          </a:xfrm>
          <a:prstGeom prst="rect">
            <a:avLst/>
          </a:prstGeom>
          <a:noFill/>
        </p:spPr>
      </p:pic>
      <p:pic>
        <p:nvPicPr>
          <p:cNvPr id="10243" name="Picture 3" descr="C:\Documents and Settings\Методист Вика\Рабочий стол\400px-Moscow_05-2017_img26_Barrikadnaya_entrance.jpg"/>
          <p:cNvPicPr>
            <a:picLocks noChangeAspect="1" noChangeArrowheads="1"/>
          </p:cNvPicPr>
          <p:nvPr/>
        </p:nvPicPr>
        <p:blipFill>
          <a:blip r:embed="rId4"/>
          <a:srcRect l="6408" r="23103" b="6818"/>
          <a:stretch>
            <a:fillRect/>
          </a:stretch>
        </p:blipFill>
        <p:spPr bwMode="auto">
          <a:xfrm>
            <a:off x="2000232" y="2928934"/>
            <a:ext cx="3929091" cy="2928958"/>
          </a:xfrm>
          <a:prstGeom prst="rect">
            <a:avLst/>
          </a:prstGeom>
          <a:noFill/>
        </p:spPr>
      </p:pic>
      <p:pic>
        <p:nvPicPr>
          <p:cNvPr id="10244" name="Picture 4" descr="C:\Documents and Settings\Методист Вика\Рабочий стол\unname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4730" y="3357562"/>
            <a:ext cx="3259270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3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/>
          <a:srcRect l="13268"/>
          <a:stretch>
            <a:fillRect/>
          </a:stretch>
        </p:blipFill>
        <p:spPr bwMode="auto">
          <a:xfrm>
            <a:off x="0" y="0"/>
            <a:ext cx="9153194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3268"/>
          <a:stretch>
            <a:fillRect/>
          </a:stretch>
        </p:blipFill>
        <p:spPr bwMode="auto">
          <a:xfrm>
            <a:off x="928662" y="571480"/>
            <a:ext cx="7512955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В теплое время года советские солдаты свертывали ее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в трубку и носили через плечо,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на привалах ее использовали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и как подушку, и как одеяло.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Ее называли “скаткой”.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Что это такое?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1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2909" y="714356"/>
            <a:ext cx="7987893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На картах этот географический объект обозначался как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«Высота 102».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Под каким названием он теперь известен всему миру?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4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thumb_54022_news_big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2909" y="714356"/>
            <a:ext cx="7987893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04"/>
            <a:ext cx="692948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	Российская военная драма режиссёра Фёдора Бондарчука, снятая в формате</a:t>
            </a:r>
            <a:r>
              <a:rPr lang="en-US" sz="2400" b="1" dirty="0" smtClean="0">
                <a:latin typeface="Bookman Old Style" pitchFamily="18" charset="0"/>
              </a:rPr>
              <a:t> IMAX 3D</a:t>
            </a:r>
            <a:r>
              <a:rPr lang="ru-RU" sz="2400" b="1" dirty="0" smtClean="0">
                <a:latin typeface="Bookman Old Style" pitchFamily="18" charset="0"/>
              </a:rPr>
              <a:t>.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	Действие разворачивается в ноябре 1942 года в оккупированном немецкими войсками городе, где несколько советских солдат в полуразрушенном жилом доме держат оборонительные позиции на подступах к переправе. 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	Был выдвинут от России на соискание премии «Оскар» в категории «Лучший фильм на иностранном языке».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Назовите фильм.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5 ВОПРОС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Конкурсное испытание «Битва за Берлин»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C:\Documents and Settings\Методист Вика\Рабочий стол\unnamed (1).jpg"/>
          <p:cNvPicPr>
            <a:picLocks noChangeAspect="1" noChangeArrowheads="1"/>
          </p:cNvPicPr>
          <p:nvPr/>
        </p:nvPicPr>
        <p:blipFill>
          <a:blip r:embed="rId2"/>
          <a:srcRect b="20833"/>
          <a:stretch>
            <a:fillRect/>
          </a:stretch>
        </p:blipFill>
        <p:spPr bwMode="auto">
          <a:xfrm>
            <a:off x="0" y="1428712"/>
            <a:ext cx="9144000" cy="5429288"/>
          </a:xfrm>
          <a:prstGeom prst="rect">
            <a:avLst/>
          </a:prstGeom>
          <a:noFill/>
        </p:spPr>
      </p:pic>
      <p:pic>
        <p:nvPicPr>
          <p:cNvPr id="4" name="Picture 1" descr="C:\Documents and Settings\Методист Вика\Рабочий стол\unnamed.png"/>
          <p:cNvPicPr>
            <a:picLocks noChangeAspect="1" noChangeArrowheads="1"/>
          </p:cNvPicPr>
          <p:nvPr/>
        </p:nvPicPr>
        <p:blipFill>
          <a:blip r:embed="rId3"/>
          <a:srcRect t="10772"/>
          <a:stretch>
            <a:fillRect/>
          </a:stretch>
        </p:blipFill>
        <p:spPr bwMode="auto">
          <a:xfrm>
            <a:off x="7715272" y="0"/>
            <a:ext cx="1428728" cy="162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/>
          <a:srcRect l="10969"/>
          <a:stretch>
            <a:fillRect/>
          </a:stretch>
        </p:blipFill>
        <p:spPr bwMode="auto">
          <a:xfrm>
            <a:off x="10142" y="0"/>
            <a:ext cx="9133858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0969"/>
          <a:stretch>
            <a:fillRect/>
          </a:stretch>
        </p:blipFill>
        <p:spPr bwMode="auto">
          <a:xfrm>
            <a:off x="571472" y="571480"/>
            <a:ext cx="8143932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57562"/>
            <a:ext cx="4929222" cy="13573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Перед вами медаль за взятие Берлина. Что написано на ее оборотной стороне?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- 9 мая 1945 года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- «Ни шагу назад!»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- 2 мая 1945 года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Методист Вика\Рабочий стол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857232"/>
            <a:ext cx="2541630" cy="47149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1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/>
          <a:srcRect l="10969"/>
          <a:stretch>
            <a:fillRect/>
          </a:stretch>
        </p:blipFill>
        <p:spPr bwMode="auto">
          <a:xfrm>
            <a:off x="10142" y="0"/>
            <a:ext cx="9133858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0969"/>
          <a:stretch>
            <a:fillRect/>
          </a:stretch>
        </p:blipFill>
        <p:spPr bwMode="auto">
          <a:xfrm>
            <a:off x="571472" y="714332"/>
            <a:ext cx="8143932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57562"/>
            <a:ext cx="4929222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14356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	</a:t>
            </a:r>
          </a:p>
          <a:p>
            <a:pPr algn="just"/>
            <a:r>
              <a:rPr lang="ru-RU" sz="3200" b="1" dirty="0" smtClean="0">
                <a:latin typeface="Bookman Old Style" pitchFamily="18" charset="0"/>
              </a:rPr>
              <a:t>	Пробиваясь с боями к центру Берлина, советские войска освободили узников знаменитой немецкой тюрьмы. Как она называлась?</a:t>
            </a:r>
          </a:p>
          <a:p>
            <a:pPr algn="just"/>
            <a:endParaRPr lang="ru-RU" sz="3200" b="1" dirty="0" smtClean="0">
              <a:latin typeface="Bookman Old Style" pitchFamily="18" charset="0"/>
            </a:endParaRPr>
          </a:p>
          <a:p>
            <a:r>
              <a:rPr lang="ru-RU" sz="3200" b="1" dirty="0" smtClean="0">
                <a:latin typeface="Bookman Old Style" pitchFamily="18" charset="0"/>
              </a:rPr>
              <a:t>- </a:t>
            </a:r>
            <a:r>
              <a:rPr lang="ru-RU" sz="3200" b="1" dirty="0" err="1" smtClean="0">
                <a:latin typeface="Bookman Old Style" pitchFamily="18" charset="0"/>
              </a:rPr>
              <a:t>Моабит</a:t>
            </a:r>
            <a:r>
              <a:rPr lang="ru-RU" sz="3200" b="1" dirty="0" smtClean="0">
                <a:latin typeface="Bookman Old Style" pitchFamily="18" charset="0"/>
              </a:rPr>
              <a:t>;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- Освенцим;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- Саласпилс.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42852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2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/>
          <a:srcRect l="10969"/>
          <a:stretch>
            <a:fillRect/>
          </a:stretch>
        </p:blipFill>
        <p:spPr bwMode="auto">
          <a:xfrm>
            <a:off x="10142" y="0"/>
            <a:ext cx="9133858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0969" t="3488"/>
          <a:stretch>
            <a:fillRect/>
          </a:stretch>
        </p:blipFill>
        <p:spPr bwMode="auto">
          <a:xfrm>
            <a:off x="357158" y="642918"/>
            <a:ext cx="8501122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57562"/>
            <a:ext cx="4929222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1435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8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	</a:t>
            </a:r>
            <a:r>
              <a:rPr lang="ru-RU" sz="3600" b="1" dirty="0" smtClean="0">
                <a:latin typeface="Bookman Old Style" pitchFamily="18" charset="0"/>
              </a:rPr>
              <a:t>В Берлине 30 апреля 1945 года произошло два исторических события: водружено знамя Победы над рейхстагом. </a:t>
            </a:r>
          </a:p>
          <a:p>
            <a:r>
              <a:rPr lang="ru-RU" sz="3600" b="1" dirty="0" smtClean="0">
                <a:latin typeface="Bookman Old Style" pitchFamily="18" charset="0"/>
              </a:rPr>
              <a:t>	А какое второе?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3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/>
          <a:srcRect l="10969"/>
          <a:stretch>
            <a:fillRect/>
          </a:stretch>
        </p:blipFill>
        <p:spPr bwMode="auto">
          <a:xfrm>
            <a:off x="10142" y="0"/>
            <a:ext cx="9133858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0969" t="4651"/>
          <a:stretch>
            <a:fillRect/>
          </a:stretch>
        </p:blipFill>
        <p:spPr bwMode="auto">
          <a:xfrm>
            <a:off x="357158" y="642918"/>
            <a:ext cx="8501122" cy="5857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57562"/>
            <a:ext cx="4929222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1435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00108"/>
            <a:ext cx="79296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	</a:t>
            </a:r>
            <a:r>
              <a:rPr lang="ru-RU" sz="3200" b="1" dirty="0" smtClean="0">
                <a:latin typeface="Bookman Old Style" pitchFamily="18" charset="0"/>
              </a:rPr>
              <a:t>ЭТО ИЗОБРЕТЕНИЕ широко использовалось во времена Второй мировой войны в ночное время. Но именно в Битве за Берлин впервые ЭТО 	ИЗОБРЕТЕНИЕ было применено для ослепления врага. Назовите ЕГО.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4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3"/>
          <a:srcRect l="10969"/>
          <a:stretch>
            <a:fillRect/>
          </a:stretch>
        </p:blipFill>
        <p:spPr bwMode="auto">
          <a:xfrm>
            <a:off x="10142" y="0"/>
            <a:ext cx="9133858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0969" t="6108"/>
          <a:stretch>
            <a:fillRect/>
          </a:stretch>
        </p:blipFill>
        <p:spPr bwMode="auto">
          <a:xfrm>
            <a:off x="785786" y="714356"/>
            <a:ext cx="7572428" cy="54911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57562"/>
            <a:ext cx="4929222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1435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0010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500174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	Войска каких государств участвовали в Берлинской операции? 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42852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5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3"/>
          <a:srcRect l="10969"/>
          <a:stretch>
            <a:fillRect/>
          </a:stretch>
        </p:blipFill>
        <p:spPr bwMode="auto">
          <a:xfrm>
            <a:off x="10142" y="0"/>
            <a:ext cx="9133858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Методист Вика\Рабочий стол\39119c7fba6b163d0cac18870047965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0969" t="4886"/>
          <a:stretch>
            <a:fillRect/>
          </a:stretch>
        </p:blipFill>
        <p:spPr bwMode="auto">
          <a:xfrm>
            <a:off x="785786" y="642918"/>
            <a:ext cx="7572428" cy="55625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57562"/>
            <a:ext cx="4929222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1435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0010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42918"/>
            <a:ext cx="72152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	</a:t>
            </a:r>
            <a:r>
              <a:rPr lang="ru-RU" sz="3200" b="1" dirty="0" smtClean="0">
                <a:latin typeface="Bookman Old Style" pitchFamily="18" charset="0"/>
              </a:rPr>
              <a:t>За Зоологический сад Берлина шли ожесточённые бои. Несмотря на это, некоторым животным удалось выжить. Среди них оказался горный козёл. Советские бойцы шутки ради повесили ему на шею ЕГО — за храбрость. Назовите ЕГО двумя словами.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6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/>
          <a:srcRect l="13268"/>
          <a:stretch>
            <a:fillRect/>
          </a:stretch>
        </p:blipFill>
        <p:spPr bwMode="auto">
          <a:xfrm>
            <a:off x="0" y="0"/>
            <a:ext cx="9153194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3268"/>
          <a:stretch>
            <a:fillRect/>
          </a:stretch>
        </p:blipFill>
        <p:spPr bwMode="auto">
          <a:xfrm>
            <a:off x="714348" y="571480"/>
            <a:ext cx="7786742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Когда И.В. Сталину принесли на утверждение проект нового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автомобиля Горьковского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автозавода, он остался недоволен и спросил: "А сколько стоит [СЛОВО ПРОПУЩЕНО]?", показав, что это не должно продаваться ни под каким названием, потому что это самое дорогое слово для каждого человека. После чего автомобиль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переименовали в "Победу".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НАЗОВИТЕ РАБОЧЕЕ НАЗВАНИЕ АВТОМОБИЛЯ.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2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/>
          <a:srcRect l="13268"/>
          <a:stretch>
            <a:fillRect/>
          </a:stretch>
        </p:blipFill>
        <p:spPr bwMode="auto">
          <a:xfrm>
            <a:off x="0" y="0"/>
            <a:ext cx="9153194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3268"/>
          <a:stretch>
            <a:fillRect/>
          </a:stretch>
        </p:blipFill>
        <p:spPr bwMode="auto">
          <a:xfrm>
            <a:off x="714348" y="571480"/>
            <a:ext cx="7786742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928802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Bookman Old Style" pitchFamily="18" charset="0"/>
              </a:rPr>
              <a:t>	Что во время Великой Отечественной войны фронтовики называли "карманной артиллерией"? </a:t>
            </a:r>
          </a:p>
          <a:p>
            <a:pPr algn="just"/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3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/>
          <a:srcRect l="13268"/>
          <a:stretch>
            <a:fillRect/>
          </a:stretch>
        </p:blipFill>
        <p:spPr bwMode="auto">
          <a:xfrm>
            <a:off x="0" y="0"/>
            <a:ext cx="9153194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3268"/>
          <a:stretch>
            <a:fillRect/>
          </a:stretch>
        </p:blipFill>
        <p:spPr bwMode="auto">
          <a:xfrm>
            <a:off x="714348" y="571480"/>
            <a:ext cx="7786742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785926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	Во многих партизанских отрядах, в годы Великой Отечественной войны солдаты, идя на задание, надевали лапти. </a:t>
            </a:r>
          </a:p>
          <a:p>
            <a:pPr algn="just"/>
            <a:r>
              <a:rPr lang="ru-RU" sz="3200" b="1" dirty="0" smtClean="0">
                <a:latin typeface="Bookman Old Style" pitchFamily="18" charset="0"/>
              </a:rPr>
              <a:t>	Назовите животных, из-за которых они это делали.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4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/>
          <a:srcRect l="13268"/>
          <a:stretch>
            <a:fillRect/>
          </a:stretch>
        </p:blipFill>
        <p:spPr bwMode="auto">
          <a:xfrm>
            <a:off x="0" y="0"/>
            <a:ext cx="9153194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1510131237_vov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3268"/>
          <a:stretch>
            <a:fillRect/>
          </a:stretch>
        </p:blipFill>
        <p:spPr bwMode="auto">
          <a:xfrm>
            <a:off x="214282" y="571480"/>
            <a:ext cx="8715436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42918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Bookman Old Style" pitchFamily="18" charset="0"/>
              </a:rPr>
              <a:t>	В честь четырехлетия Победы в Киеве установлен памятник автомобилистам-воинам. </a:t>
            </a:r>
          </a:p>
          <a:p>
            <a:pPr algn="just"/>
            <a:r>
              <a:rPr lang="ru-RU" sz="2800" b="1" dirty="0" smtClean="0">
                <a:latin typeface="Bookman Old Style" pitchFamily="18" charset="0"/>
              </a:rPr>
              <a:t>	На высоком постаменте увековечен неутомимый труженик войны с символическим номером </a:t>
            </a:r>
          </a:p>
          <a:p>
            <a:pPr algn="just"/>
            <a:r>
              <a:rPr lang="ru-RU" sz="2800" b="1" dirty="0" smtClean="0">
                <a:latin typeface="Bookman Old Style" pitchFamily="18" charset="0"/>
              </a:rPr>
              <a:t>ВВ 14-18. </a:t>
            </a:r>
          </a:p>
          <a:p>
            <a:pPr algn="just"/>
            <a:r>
              <a:rPr lang="ru-RU" sz="2800" b="1" dirty="0" smtClean="0">
                <a:latin typeface="Bookman Old Style" pitchFamily="18" charset="0"/>
              </a:rPr>
              <a:t>	 </a:t>
            </a:r>
            <a:br>
              <a:rPr lang="ru-RU" sz="2800" b="1" dirty="0" smtClean="0">
                <a:latin typeface="Bookman Old Style" pitchFamily="18" charset="0"/>
              </a:rPr>
            </a:b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11266" name="Picture 2" descr="C:\Documents and Settings\Методист Вика\Рабочий стол\foto-zis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739388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Что же означают буквы и цифры номера?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5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>
            <a:noAutofit/>
          </a:bodyPr>
          <a:lstStyle/>
          <a:p>
            <a:r>
              <a:rPr lang="ru-RU" sz="4200" b="1" i="1" dirty="0" smtClean="0">
                <a:solidFill>
                  <a:srgbClr val="C00000"/>
                </a:solidFill>
                <a:latin typeface="Bookman Old Style" pitchFamily="18" charset="0"/>
              </a:rPr>
              <a:t>Конкурсное испытание </a:t>
            </a:r>
            <a:br>
              <a:rPr lang="ru-RU" sz="42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200" b="1" i="1" dirty="0" smtClean="0">
                <a:solidFill>
                  <a:srgbClr val="C00000"/>
                </a:solidFill>
                <a:latin typeface="Bookman Old Style" pitchFamily="18" charset="0"/>
              </a:rPr>
              <a:t>«Битва за Москву»</a:t>
            </a:r>
            <a:endParaRPr lang="ru-RU" sz="42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97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 descr="C:\Documents and Settings\Методист Вика\Рабочий стол\unnamed.png"/>
          <p:cNvPicPr>
            <a:picLocks noChangeAspect="1" noChangeArrowheads="1"/>
          </p:cNvPicPr>
          <p:nvPr/>
        </p:nvPicPr>
        <p:blipFill>
          <a:blip r:embed="rId3"/>
          <a:srcRect t="10772"/>
          <a:stretch>
            <a:fillRect/>
          </a:stretch>
        </p:blipFill>
        <p:spPr bwMode="auto">
          <a:xfrm>
            <a:off x="7715272" y="0"/>
            <a:ext cx="1428728" cy="162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/>
          <a:srcRect l="3512" r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Методист Вика\Рабочий стол\KOG_134290_00002_2_t218_12210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512" r="15000"/>
          <a:stretch>
            <a:fillRect/>
          </a:stretch>
        </p:blipFill>
        <p:spPr bwMode="auto">
          <a:xfrm>
            <a:off x="714348" y="571480"/>
            <a:ext cx="7643866" cy="57508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Bookman Old Style" pitchFamily="18" charset="0"/>
              </a:rPr>
              <a:t>Через несколько недель мы будем здесь. Я сотру этот чертов город с лица земли,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а на его месте заложу искусственное озеро. Само название исчезнет навсегда».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Назовите имя того, кто пророчил Москве такую судьбу?</a:t>
            </a:r>
            <a:br>
              <a:rPr lang="ru-RU" sz="4000" b="1" dirty="0" smtClean="0">
                <a:latin typeface="Bookman Old Style" pitchFamily="18" charset="0"/>
              </a:rPr>
            </a:b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1 ВОПРОС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317</Words>
  <Application>Microsoft Office PowerPoint</Application>
  <PresentationFormat>Экран (4:3)</PresentationFormat>
  <Paragraphs>110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Разминка</vt:lpstr>
      <vt:lpstr>В теплое время года советские солдаты свертывали ее  в трубку и носили через плечо,  на привалах ее использовали  и как подушку, и как одеяло.  Ее называли “скаткой”.  Что это такое?</vt:lpstr>
      <vt:lpstr>Когда И.В. Сталину принесли на утверждение проект нового  автомобиля Горьковского  автозавода, он остался недоволен и спросил: "А сколько стоит [СЛОВО ПРОПУЩЕНО]?", показав, что это не должно продаваться ни под каким названием, потому что это самое дорогое слово для каждого человека. После чего автомобиль  переименовали в "Победу".  НАЗОВИТЕ РАБОЧЕЕ НАЗВАНИЕ АВТОМОБИЛЯ.  </vt:lpstr>
      <vt:lpstr>  </vt:lpstr>
      <vt:lpstr>  </vt:lpstr>
      <vt:lpstr>  </vt:lpstr>
      <vt:lpstr>Конкурсное испытание  «Битва за Москву»</vt:lpstr>
      <vt:lpstr>Через несколько недель мы будем здесь. Я сотру этот чертов город с лица земли,  а на его месте заложу искусственное озеро. Само название исчезнет навсегда».  Назовите имя того, кто пророчил Москве такую судьбу? </vt:lpstr>
      <vt:lpstr>     16 ноября 1941 года при попытке прорваться к Москве, немецкая 2-я танковая дивизия перешла в наступление под Волоколамском, чтобы расчистить путь для намеченного на 18 ноября наступления 5-го армейского корпуса. Одним из первых на ее пути оказался разъезд Дубосеково, который обороняла растянутая почти на 20 км, только оправившаяся от боев 316-я стрелковая дивизия под командованием ЭТОГО генерал-майора.  Назовите ЕГО фамилию и название фильма, вышедшего в 2016 году, за  основу которого взят  этот решающий бой.       </vt:lpstr>
      <vt:lpstr>    Первый парад войны готовился в обстановке строгой секретности. На западе Москвы шли упорные и ожесточенные бои оборонительной части Московской битвы, противник находился близко к городу и мог попытаться сорвать праздничное мероприятие.   Несмотря на мощнейшую ПВО города Москвы, превышавшую по своей плотности, к примеру, оборону Лондона в 2–2,5 раза, в Москве строго соблюдались все меры предосторожности.   Памятники были защищены специальными деревянными щитами и мешками с песком, использовалась светомаскировка, а Мавзолей Ленина был превращен в ложный дом, со всех сторон он тоже был прикрыт специальными конструкциями. Для защиты неба в центре Москвы в этот день сосредоточилось свыше 500 истребителей.  Войска с парада уходили прямо на фронт, молодые люди в едином порыве стремились пополнить ряды доблестной Красной армии и бить врага на всех фронтах, настолько был велик патриотический подъем после САМОГО ГЛАВНОГО ПАРАДА – ____________________ (НАЗОВИТЕ ДАТУ).</vt:lpstr>
      <vt:lpstr>В западной историографии битва за Москву известна как …</vt:lpstr>
      <vt:lpstr>Конкурсное испытание «Блокада Ленинграда»</vt:lpstr>
      <vt:lpstr>Сколько стоил  1 литр кипятка  в блокадном Ленинграде? </vt:lpstr>
      <vt:lpstr> </vt:lpstr>
      <vt:lpstr>«Горжусь, что в эти дни,  как никогда Мы знали вдохновение труда»  – писала Ольга Берггольц  в своем дневнике.  Для разных людей этих дней  было разное количество,  но все же есть общее их число. Какое? </vt:lpstr>
      <vt:lpstr>27 января 1944 года во время  спектакля в Большом театре  действие вдруг внезапно  прервалось, опустился занавес,  зажегся в зале свет, а на авансцену вышел директор театра.  После реакции в зале  на его сообщение возможность продолжить спектакль появилась только через полчаса.  О чем сообщил директор театра?</vt:lpstr>
      <vt:lpstr>Это было самое безопасное место в Ленинграде.  Туда не долетали снаряды, и в этом районе не было заводов,  которые могли быть подвергнуты бомбардировке.  Для чего было выбрано это место в декабре 1941 года?</vt:lpstr>
      <vt:lpstr>Конкурсное испытание «Курская битва»</vt:lpstr>
      <vt:lpstr>Перед началом Курской  битвы, чтобы подбодрить свои войска, германское руководство провозгласило лозунг:  «Лучшему солдату — ...»  Озвучьте вторую часть этого лозунга. </vt:lpstr>
      <vt:lpstr>Как называется деревня,  возле которой на  Курской дуге состоялось  самое крупное в военной истории  встречное танковое  сражение?  </vt:lpstr>
      <vt:lpstr>Существуют данные, что Германия в случае победы в Курской битве намеревалась осуществить вторжение в одну  из нейтральных стран Европы.  Для этого даже  разрабатывалась операция  под кодовым названием «Песец».  О какой стране шла речь? </vt:lpstr>
      <vt:lpstr>О каком знаменитом комсомольчанине, герое Советского Союза,  участнике воздушных боев в Курской битве написано произведение Б.Полевого  «Повесть о настоящем человеке»? </vt:lpstr>
      <vt:lpstr>Это оружие, которое активно применялось в Курской битве, немецкие солдаты называли «адская мясорубка», а как его называли советские воины?</vt:lpstr>
      <vt:lpstr>Этот шедевр военной техники  конструкторов М.И.Кошкина, А.А.Морозова, Н.А.Кучеренко сыграл выдающуюся роль не только в Курской битве, но и во всей Великой Отечественной войне. Что это было?</vt:lpstr>
      <vt:lpstr>Конкурсное испытание «Сталинградская битва»</vt:lpstr>
      <vt:lpstr>Сколько дней  продолжалась решающая битва за Сталинград? </vt:lpstr>
      <vt:lpstr>Назовите номер приказа Иосифа Сталина от 28 июля 1942 г., в котором говорилось  «Ни шагу назад!». - № 317; - № 227; - № 196.  </vt:lpstr>
      <vt:lpstr>  </vt:lpstr>
      <vt:lpstr>На картах этот географический объект обозначался как  «Высота 102».  Под каким названием он теперь известен всему миру?   </vt:lpstr>
      <vt:lpstr> </vt:lpstr>
      <vt:lpstr>Конкурсное испытание «Битва за Берлин»</vt:lpstr>
      <vt:lpstr> Перед вами медаль за взятие Берлина. Что написано на ее оборотной стороне?  - 9 мая 1945 года - «Ни шагу назад!»  - 2 мая 1945 года  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баттл  «По следам великого мужества»</dc:title>
  <cp:lastModifiedBy>user</cp:lastModifiedBy>
  <cp:revision>83</cp:revision>
  <dcterms:modified xsi:type="dcterms:W3CDTF">2020-04-16T06:20:11Z</dcterms:modified>
</cp:coreProperties>
</file>