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6"/>
  </p:notesMasterIdLst>
  <p:sldIdLst>
    <p:sldId id="276" r:id="rId2"/>
    <p:sldId id="267" r:id="rId3"/>
    <p:sldId id="268" r:id="rId4"/>
    <p:sldId id="269" r:id="rId5"/>
    <p:sldId id="270" r:id="rId6"/>
    <p:sldId id="279" r:id="rId7"/>
    <p:sldId id="280" r:id="rId8"/>
    <p:sldId id="271" r:id="rId9"/>
    <p:sldId id="281" r:id="rId10"/>
    <p:sldId id="278" r:id="rId11"/>
    <p:sldId id="277" r:id="rId12"/>
    <p:sldId id="275" r:id="rId13"/>
    <p:sldId id="274" r:id="rId14"/>
    <p:sldId id="28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CC"/>
    <a:srgbClr val="29292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85" autoAdjust="0"/>
    <p:restoredTop sz="94234" autoAdjust="0"/>
  </p:normalViewPr>
  <p:slideViewPr>
    <p:cSldViewPr>
      <p:cViewPr>
        <p:scale>
          <a:sx n="113" d="100"/>
          <a:sy n="113" d="100"/>
        </p:scale>
        <p:origin x="-72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9FF286-5755-476E-A2DE-3B373E27DD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707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7B6DCB-5920-4443-9189-63013E06344D}" type="slidenum">
              <a:rPr lang="ru-RU"/>
              <a:pPr/>
              <a:t>2</a:t>
            </a:fld>
            <a:endParaRPr lang="ru-RU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14FF59-75C8-4C8E-B227-0F00DC1B84CE}" type="slidenum">
              <a:rPr lang="ru-RU"/>
              <a:pPr/>
              <a:t>3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1A3B1AB-AC8E-4573-8827-E6336ACB41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C7BA46-EC12-4BA1-853E-4F6148AB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7B80537-75C3-49C1-A544-B46C676B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ADA9D9-68D4-4440-9135-6F3D66FDB5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8D4AE83-AA3D-40AF-8C10-6141DC68DC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D79D04-66A6-4974-83A7-EF265037B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1B691E-5863-4608-AF51-29C66E632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6CF101-8E9A-483D-81AD-092CAB7AAF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4B228B-7B7A-452A-A742-8538762E4D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437F50-2ACD-475D-8862-35EA527029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F0FC59-D906-47A4-A89E-609E5FEC11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46F5321-D27E-407D-8714-3DADE6B0A4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332656"/>
            <a:ext cx="7848104" cy="4464496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6600" b="1" dirty="0" smtClean="0">
                <a:solidFill>
                  <a:srgbClr val="FFFF00"/>
                </a:solidFill>
              </a:rPr>
              <a:t>Мой </a:t>
            </a:r>
            <a:r>
              <a:rPr lang="ru-RU" sz="6600" b="1" dirty="0">
                <a:solidFill>
                  <a:srgbClr val="FFFF00"/>
                </a:solidFill>
              </a:rPr>
              <a:t>друг-велосипед!</a:t>
            </a:r>
            <a:r>
              <a:rPr lang="en-US" sz="6600" b="1" dirty="0">
                <a:solidFill>
                  <a:srgbClr val="FFFF00"/>
                </a:solidFill>
              </a:rPr>
              <a:t/>
            </a:r>
            <a:br>
              <a:rPr lang="en-US" sz="6600" b="1" dirty="0">
                <a:solidFill>
                  <a:srgbClr val="FFFF00"/>
                </a:solidFill>
              </a:rPr>
            </a:b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 flipH="1">
            <a:off x="9144000" y="6858000"/>
            <a:ext cx="396552" cy="509588"/>
          </a:xfrm>
        </p:spPr>
        <p:txBody>
          <a:bodyPr/>
          <a:lstStyle/>
          <a:p>
            <a:pPr algn="r"/>
            <a:endParaRPr lang="ru-RU" dirty="0"/>
          </a:p>
        </p:txBody>
      </p:sp>
      <p:pic>
        <p:nvPicPr>
          <p:cNvPr id="1026" name="Picture 2" descr="D:\Детям о ПДД- ВИДЕО\ВЕЛОСИПЕД\Велосипед\вв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1" t="2372" r="15568"/>
          <a:stretch/>
        </p:blipFill>
        <p:spPr bwMode="auto">
          <a:xfrm>
            <a:off x="167904" y="2674160"/>
            <a:ext cx="2531533" cy="278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етям о ПДД- ВИДЕО\ВЕЛОСИПЕД\Велосипед\вв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7" y="140659"/>
            <a:ext cx="3902075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етям о ПДД- ВИДЕО\ВЕЛОСИПЕД\Велосипед\vielosipied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t="35026" r="11422" b="1"/>
          <a:stretch/>
        </p:blipFill>
        <p:spPr bwMode="auto">
          <a:xfrm>
            <a:off x="5183664" y="3933056"/>
            <a:ext cx="3657601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Детям о ПДД- ВИДЕО\ВЕЛОСИПЕД\Велосипед\вв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954863"/>
            <a:ext cx="3636000" cy="190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2390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rgbClr val="FFC000"/>
                </a:solidFill>
              </a:rPr>
              <a:t>Найдите ошибки у велосипедистов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4098" name="Picture 2" descr="D:\Детям о ПДД- ВИДЕО\ВЕЛОСИПЕД\Велосипед\в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1" r="5694"/>
          <a:stretch/>
        </p:blipFill>
        <p:spPr bwMode="auto">
          <a:xfrm>
            <a:off x="4215994" y="488122"/>
            <a:ext cx="3826713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Детям о ПДД- ВИДЕО\ВЕЛОСИПЕД\Велосипед\вв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997" y="3645024"/>
            <a:ext cx="432270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Детям о ПДД- ВИДЕО\ВЕЛОСИПЕД\Велосипед\в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" r="20272" b="1705"/>
          <a:stretch/>
        </p:blipFill>
        <p:spPr bwMode="auto">
          <a:xfrm>
            <a:off x="323528" y="476672"/>
            <a:ext cx="3744000" cy="301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Детям о ПДД- ВИДЕО\ВЕЛОСИПЕД\Велосипед\в2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5" t="-607"/>
          <a:stretch/>
        </p:blipFill>
        <p:spPr bwMode="auto">
          <a:xfrm>
            <a:off x="165227" y="3573016"/>
            <a:ext cx="3668437" cy="282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057295"/>
      </p:ext>
    </p:extLst>
  </p:cSld>
  <p:clrMapOvr>
    <a:masterClrMapping/>
  </p:clrMapOvr>
  <p:transition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3970784" cy="2448272"/>
          </a:xfrm>
        </p:spPr>
        <p:txBody>
          <a:bodyPr>
            <a:normAutofit fontScale="90000"/>
          </a:bodyPr>
          <a:lstStyle/>
          <a:p>
            <a:pPr lvl="0" defTabSz="449263" eaLnBrk="0" fontAlgn="base" hangingPunct="0">
              <a:spcAft>
                <a:spcPct val="0"/>
              </a:spcAft>
            </a:pPr>
            <a:r>
              <a:rPr lang="ru-RU" altLang="ru-RU" sz="4400" b="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  <a:t/>
            </a:r>
            <a:br>
              <a:rPr lang="ru-RU" altLang="ru-RU" sz="4400" b="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</a:br>
            <a:r>
              <a:rPr lang="ru-RU" altLang="ru-RU" sz="4400" b="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  <a:t/>
            </a:r>
            <a:br>
              <a:rPr lang="ru-RU" altLang="ru-RU" sz="4400" b="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</a:br>
            <a:r>
              <a:rPr lang="ru-RU" altLang="ru-RU" sz="4400" b="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  <a:t/>
            </a:r>
            <a:br>
              <a:rPr lang="ru-RU" altLang="ru-RU" sz="4400" b="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</a:br>
            <a:r>
              <a:rPr lang="ru-RU" altLang="ru-RU" sz="4400" b="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  <a:t/>
            </a:r>
            <a:br>
              <a:rPr lang="ru-RU" altLang="ru-RU" sz="4400" b="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</a:br>
            <a:r>
              <a:rPr lang="ru-RU" altLang="ru-RU" sz="4400" b="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  <a:t/>
            </a:r>
            <a:br>
              <a:rPr lang="ru-RU" altLang="ru-RU" sz="4400" b="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</a:br>
            <a:r>
              <a:rPr lang="ru-RU" altLang="ru-RU" b="0" i="1" cap="none" dirty="0" smtClean="0">
                <a:ln>
                  <a:noFill/>
                </a:ln>
                <a:solidFill>
                  <a:srgbClr val="0000FF"/>
                </a:solidFill>
                <a:ea typeface="+mn-ea"/>
                <a:cs typeface="Times New Roman" pitchFamily="18" charset="0"/>
              </a:rPr>
              <a:t>Предписывающий </a:t>
            </a:r>
            <a:r>
              <a:rPr lang="ru-RU" altLang="ru-RU" b="0" i="1" cap="none" dirty="0">
                <a:ln>
                  <a:noFill/>
                </a:ln>
                <a:solidFill>
                  <a:srgbClr val="0000FF"/>
                </a:solidFill>
                <a:ea typeface="+mn-ea"/>
                <a:cs typeface="Times New Roman" pitchFamily="18" charset="0"/>
              </a:rPr>
              <a:t>знак</a:t>
            </a:r>
            <a:r>
              <a:rPr lang="ru-RU" altLang="ru-RU" i="1" cap="none" dirty="0">
                <a:ln>
                  <a:noFill/>
                </a:ln>
                <a:solidFill>
                  <a:srgbClr val="0000FF"/>
                </a:solidFill>
                <a:ea typeface="+mn-ea"/>
                <a:cs typeface="Times New Roman" pitchFamily="18" charset="0"/>
              </a:rPr>
              <a:t/>
            </a:r>
            <a:br>
              <a:rPr lang="ru-RU" altLang="ru-RU" i="1" cap="none" dirty="0">
                <a:ln>
                  <a:noFill/>
                </a:ln>
                <a:solidFill>
                  <a:srgbClr val="0000FF"/>
                </a:solidFill>
                <a:ea typeface="+mn-ea"/>
                <a:cs typeface="Times New Roman" pitchFamily="18" charset="0"/>
              </a:rPr>
            </a:br>
            <a:r>
              <a:rPr lang="ru-RU" altLang="ru-RU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  <a:t>велосипедная дорожка</a:t>
            </a:r>
            <a:br>
              <a:rPr lang="ru-RU" altLang="ru-RU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3573016"/>
            <a:ext cx="4375076" cy="3284984"/>
          </a:xfrm>
        </p:spPr>
        <p:txBody>
          <a:bodyPr>
            <a:normAutofit/>
          </a:bodyPr>
          <a:lstStyle/>
          <a:p>
            <a:pPr marL="0" lvl="0" indent="0"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  <a:buNone/>
            </a:pPr>
            <a:endParaRPr lang="ru-RU" altLang="ru-RU" sz="3400" i="1" dirty="0" smtClean="0">
              <a:solidFill>
                <a:srgbClr val="3333CC"/>
              </a:solidFill>
              <a:latin typeface="+mj-lt"/>
              <a:cs typeface="Times New Roman" pitchFamily="18" charset="0"/>
            </a:endParaRPr>
          </a:p>
          <a:p>
            <a:pPr marL="0" lvl="0" indent="0"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  <a:buNone/>
            </a:pPr>
            <a:r>
              <a:rPr lang="ru-RU" altLang="ru-RU" sz="3400" i="1" dirty="0" smtClean="0">
                <a:solidFill>
                  <a:srgbClr val="3333CC"/>
                </a:solidFill>
                <a:latin typeface="+mj-lt"/>
                <a:cs typeface="Times New Roman" pitchFamily="18" charset="0"/>
              </a:rPr>
              <a:t>Запрещающий </a:t>
            </a:r>
            <a:r>
              <a:rPr lang="ru-RU" altLang="ru-RU" sz="3400" i="1" dirty="0">
                <a:solidFill>
                  <a:srgbClr val="3333CC"/>
                </a:solidFill>
                <a:latin typeface="+mj-lt"/>
                <a:cs typeface="Times New Roman" pitchFamily="18" charset="0"/>
              </a:rPr>
              <a:t>знак</a:t>
            </a:r>
            <a:br>
              <a:rPr lang="ru-RU" altLang="ru-RU" sz="3400" i="1" dirty="0">
                <a:solidFill>
                  <a:srgbClr val="3333CC"/>
                </a:solidFill>
                <a:latin typeface="+mj-lt"/>
                <a:cs typeface="Times New Roman" pitchFamily="18" charset="0"/>
              </a:rPr>
            </a:br>
            <a:r>
              <a:rPr lang="ru-RU" altLang="ru-RU" sz="3400" b="1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движение на велосипедах запрещено</a:t>
            </a:r>
          </a:p>
          <a:p>
            <a:endParaRPr lang="ru-RU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572000" y="116632"/>
            <a:ext cx="3582988" cy="3582987"/>
            <a:chOff x="1748" y="1301"/>
            <a:chExt cx="2257" cy="2257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8" y="1301"/>
              <a:ext cx="2257" cy="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748" y="1301"/>
              <a:ext cx="2257" cy="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449263" eaLnBrk="0" hangingPunct="0">
                <a:lnSpc>
                  <a:spcPct val="80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 altLang="ru-RU" sz="4000" b="1" smtClean="0">
                <a:solidFill>
                  <a:srgbClr val="FFFFFF"/>
                </a:solidFill>
                <a:latin typeface="Monotype Corsiva" pitchFamily="66" charset="0"/>
              </a:endParaRPr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323528" y="2780928"/>
            <a:ext cx="3582988" cy="3582987"/>
            <a:chOff x="1746" y="1525"/>
            <a:chExt cx="2257" cy="2257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525"/>
              <a:ext cx="2257" cy="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1746" y="1525"/>
              <a:ext cx="2257" cy="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449263" eaLnBrk="0" hangingPunct="0">
                <a:lnSpc>
                  <a:spcPct val="80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 altLang="ru-RU" sz="4000" b="1" smtClean="0">
                <a:solidFill>
                  <a:srgbClr val="FFFFFF"/>
                </a:solidFill>
                <a:latin typeface="Monotype Corsiv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154937"/>
      </p:ext>
    </p:extLst>
  </p:cSld>
  <p:clrMapOvr>
    <a:masterClrMapping/>
  </p:clrMapOvr>
  <p:transition>
    <p:strips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4113" y="0"/>
            <a:ext cx="6661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8575"/>
            <a:ext cx="8135937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320040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C000"/>
                </a:solidFill>
              </a:rPr>
              <a:t>Щади здоровье, жизнь щади - за движением следи.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Что надо сделать перед началом движения?</a:t>
            </a:r>
          </a:p>
          <a:p>
            <a:r>
              <a:rPr lang="ru-RU" sz="2800" dirty="0">
                <a:solidFill>
                  <a:srgbClr val="0000FF"/>
                </a:solidFill>
              </a:rPr>
              <a:t>До скольких лет выезд на дорогу на велосипеде ЗАПРЕЩЁН ? </a:t>
            </a:r>
          </a:p>
          <a:p>
            <a:r>
              <a:rPr lang="ru-RU" sz="2800" dirty="0">
                <a:solidFill>
                  <a:srgbClr val="0000FF"/>
                </a:solidFill>
              </a:rPr>
              <a:t>Где можно кататься до 14 лет?</a:t>
            </a:r>
          </a:p>
          <a:p>
            <a:r>
              <a:rPr lang="ru-RU" sz="2800" dirty="0">
                <a:solidFill>
                  <a:srgbClr val="0000FF"/>
                </a:solidFill>
              </a:rPr>
              <a:t>Что запрещается правилами движения для велосипедистов?</a:t>
            </a:r>
          </a:p>
          <a:p>
            <a:r>
              <a:rPr lang="ru-RU" sz="2800" dirty="0">
                <a:solidFill>
                  <a:srgbClr val="0000FF"/>
                </a:solidFill>
              </a:rPr>
              <a:t>Как можно пересечь дорогу с велосипедом?</a:t>
            </a:r>
          </a:p>
          <a:p>
            <a:r>
              <a:rPr lang="ru-RU" sz="2800" dirty="0">
                <a:solidFill>
                  <a:srgbClr val="0000FF"/>
                </a:solidFill>
              </a:rPr>
              <a:t>С какими новыми дорожными знаками вы познакомились? 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Велосипедисту-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безопасные дороги!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D:\Детям о ПДД- ВИДЕО\ВЕЛОСИПЕД\Велосипед\в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3888000" cy="29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Детям о ПДД- ВИДЕО\ВЕЛОСИПЕД\Велосипед\вв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7" y="1412776"/>
            <a:ext cx="41910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етям о ПДД- ВИДЕО\ВЕЛОСИПЕД\Велосипед\вв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2988000" cy="249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Детям о ПДД- ВИДЕО\ВЕЛОСИПЕД\Велосипед\вв10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02900"/>
            <a:ext cx="2438400" cy="324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Детям о ПДД- ВИДЕО\ВЕЛОСИПЕД\Велосипед\в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9" r="914"/>
          <a:stretch/>
        </p:blipFill>
        <p:spPr bwMode="auto">
          <a:xfrm>
            <a:off x="5210200" y="4328776"/>
            <a:ext cx="2878969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709306"/>
      </p:ext>
    </p:extLst>
  </p:cSld>
  <p:clrMapOvr>
    <a:masterClrMapping/>
  </p:clrMapOvr>
  <p:transition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C000"/>
                </a:solidFill>
              </a:rPr>
              <a:t>Учёные утверждают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В Древнем Египте был двухколёсный механизм, который приводился в движение ногами ездока</a:t>
            </a:r>
          </a:p>
          <a:p>
            <a:r>
              <a:rPr lang="ru-RU" sz="2800" dirty="0">
                <a:solidFill>
                  <a:srgbClr val="0000FF"/>
                </a:solidFill>
              </a:rPr>
              <a:t>В Великобритании  в 1880 году создан велосипед-паук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B246-C247-4CE1-BCEF-33C0760B4C1F}" type="datetime1">
              <a:rPr lang="ru-RU"/>
              <a:pPr/>
              <a:t>11.05.2023</a:t>
            </a:fld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264E5-828E-476E-88B1-43211B8A4446}" type="slidenum">
              <a:rPr lang="ru-RU"/>
              <a:pPr/>
              <a:t>2</a:t>
            </a:fld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5334000"/>
            <a:ext cx="3200400" cy="304800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46038" tIns="46038" rIns="46038" bIns="46038" anchor="ctr"/>
          <a:lstStyle/>
          <a:p>
            <a:pPr algn="r" eaLnBrk="0" hangingPunct="0"/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85800" y="56388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ru-RU">
              <a:latin typeface="Verdana" pitchFamily="34" charset="0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3" cstate="email"/>
          <a:srcRect l="7961" t="1431" r="2875" b="11696"/>
          <a:stretch>
            <a:fillRect/>
          </a:stretch>
        </p:blipFill>
        <p:spPr bwMode="auto">
          <a:xfrm>
            <a:off x="4419600" y="3851275"/>
            <a:ext cx="3200400" cy="300672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C000"/>
                </a:solidFill>
              </a:rPr>
              <a:t>Движение – это жизнь!</a:t>
            </a:r>
          </a:p>
        </p:txBody>
      </p:sp>
      <p:pic>
        <p:nvPicPr>
          <p:cNvPr id="30742" name="Picture 22" descr="сканирование001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 l="1686" t="26067" r="51208" b="50000"/>
          <a:stretch>
            <a:fillRect/>
          </a:stretch>
        </p:blipFill>
        <p:spPr>
          <a:xfrm>
            <a:off x="1423988" y="1600200"/>
            <a:ext cx="2082800" cy="1470025"/>
          </a:xfrm>
          <a:noFill/>
          <a:ln/>
        </p:spPr>
      </p:pic>
      <p:sp>
        <p:nvSpPr>
          <p:cNvPr id="2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06EAF-3F94-48D5-B8EF-14BCF2276653}" type="datetime1">
              <a:rPr lang="ru-RU"/>
              <a:pPr/>
              <a:t>11.05.2023</a:t>
            </a:fld>
            <a:endParaRPr lang="ru-RU"/>
          </a:p>
        </p:txBody>
      </p:sp>
      <p:sp>
        <p:nvSpPr>
          <p:cNvPr id="2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5D01-866E-4DDE-9032-91B0A1C07B15}" type="slidenum">
              <a:rPr lang="ru-RU"/>
              <a:pPr/>
              <a:t>3</a:t>
            </a:fld>
            <a:endParaRPr lang="ru-RU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4752974"/>
            <a:ext cx="3200400" cy="476225"/>
          </a:xfrm>
          <a:prstGeom prst="rect">
            <a:avLst/>
          </a:prstGeom>
          <a:gradFill rotWithShape="0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46038" tIns="46038" rIns="46038" bIns="46038" anchor="ctr"/>
          <a:lstStyle/>
          <a:p>
            <a:pPr algn="r" eaLnBrk="0" hangingPunct="0"/>
            <a:r>
              <a:rPr kumimoji="1" lang="ru-RU" sz="1600" b="1" dirty="0"/>
              <a:t>Современный гоночный...</a:t>
            </a:r>
            <a:endParaRPr kumimoji="1" lang="ru-RU" sz="2400" dirty="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685800" y="56388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kumimoji="1" lang="ru-RU">
              <a:latin typeface="Verdana" pitchFamily="34" charset="0"/>
            </a:endParaRPr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1371600" y="3352800"/>
            <a:ext cx="6477000" cy="1574800"/>
            <a:chOff x="864" y="2112"/>
            <a:chExt cx="4080" cy="992"/>
          </a:xfrm>
        </p:grpSpPr>
        <p:sp>
          <p:nvSpPr>
            <p:cNvPr id="30726" name="AutoShape 6"/>
            <p:cNvSpPr>
              <a:spLocks noChangeArrowheads="1"/>
            </p:cNvSpPr>
            <p:nvPr/>
          </p:nvSpPr>
          <p:spPr bwMode="auto">
            <a:xfrm>
              <a:off x="912" y="2688"/>
              <a:ext cx="4032" cy="306"/>
            </a:xfrm>
            <a:prstGeom prst="rightArrow">
              <a:avLst>
                <a:gd name="adj1" fmla="val 36602"/>
                <a:gd name="adj2" fmla="val 54170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 eaLnBrk="0" hangingPunct="0"/>
              <a:endParaRPr kumimoji="1" lang="ru-RU" sz="1000">
                <a:latin typeface="Times New Roman" pitchFamily="18" charset="0"/>
              </a:endParaRPr>
            </a:p>
          </p:txBody>
        </p:sp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864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28" name="Text Box 8"/>
            <p:cNvSpPr txBox="1">
              <a:spLocks noChangeArrowheads="1"/>
            </p:cNvSpPr>
            <p:nvPr/>
          </p:nvSpPr>
          <p:spPr bwMode="auto">
            <a:xfrm>
              <a:off x="1196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29" name="Text Box 9"/>
            <p:cNvSpPr txBox="1">
              <a:spLocks noChangeArrowheads="1"/>
            </p:cNvSpPr>
            <p:nvPr/>
          </p:nvSpPr>
          <p:spPr bwMode="auto">
            <a:xfrm>
              <a:off x="1533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/>
            </a:p>
          </p:txBody>
        </p:sp>
        <p:sp>
          <p:nvSpPr>
            <p:cNvPr id="30730" name="Text Box 10"/>
            <p:cNvSpPr txBox="1">
              <a:spLocks noChangeArrowheads="1"/>
            </p:cNvSpPr>
            <p:nvPr/>
          </p:nvSpPr>
          <p:spPr bwMode="auto">
            <a:xfrm>
              <a:off x="1872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2208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/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2544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2880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3264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35" name="Text Box 15"/>
            <p:cNvSpPr txBox="1">
              <a:spLocks noChangeArrowheads="1"/>
            </p:cNvSpPr>
            <p:nvPr/>
          </p:nvSpPr>
          <p:spPr bwMode="auto">
            <a:xfrm>
              <a:off x="3552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36" name="Text Box 16"/>
            <p:cNvSpPr txBox="1">
              <a:spLocks noChangeArrowheads="1"/>
            </p:cNvSpPr>
            <p:nvPr/>
          </p:nvSpPr>
          <p:spPr bwMode="auto">
            <a:xfrm>
              <a:off x="3840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 noProof="1"/>
            </a:p>
          </p:txBody>
        </p:sp>
        <p:sp>
          <p:nvSpPr>
            <p:cNvPr id="30737" name="Text Box 17"/>
            <p:cNvSpPr txBox="1">
              <a:spLocks noChangeArrowheads="1"/>
            </p:cNvSpPr>
            <p:nvPr/>
          </p:nvSpPr>
          <p:spPr bwMode="auto">
            <a:xfrm>
              <a:off x="4128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/>
            </a:p>
          </p:txBody>
        </p:sp>
        <p:sp>
          <p:nvSpPr>
            <p:cNvPr id="30738" name="AutoShape 18"/>
            <p:cNvSpPr>
              <a:spLocks noChangeArrowheads="1"/>
            </p:cNvSpPr>
            <p:nvPr/>
          </p:nvSpPr>
          <p:spPr bwMode="auto">
            <a:xfrm>
              <a:off x="960" y="2112"/>
              <a:ext cx="1536" cy="96"/>
            </a:xfrm>
            <a:prstGeom prst="flowChartProces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 eaLnBrk="0" hangingPunct="0"/>
              <a:endParaRPr kumimoji="1" lang="ru-RU" sz="1000" b="1"/>
            </a:p>
          </p:txBody>
        </p:sp>
        <p:sp>
          <p:nvSpPr>
            <p:cNvPr id="30739" name="AutoShape 19"/>
            <p:cNvSpPr>
              <a:spLocks noChangeArrowheads="1"/>
            </p:cNvSpPr>
            <p:nvPr/>
          </p:nvSpPr>
          <p:spPr bwMode="auto">
            <a:xfrm>
              <a:off x="2496" y="2304"/>
              <a:ext cx="1200" cy="96"/>
            </a:xfrm>
            <a:prstGeom prst="flowChartProces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 eaLnBrk="0" hangingPunct="0"/>
              <a:endParaRPr kumimoji="1" lang="ru-RU" sz="1400" b="1"/>
            </a:p>
          </p:txBody>
        </p:sp>
        <p:sp>
          <p:nvSpPr>
            <p:cNvPr id="30740" name="AutoShape 20"/>
            <p:cNvSpPr>
              <a:spLocks noChangeArrowheads="1"/>
            </p:cNvSpPr>
            <p:nvPr/>
          </p:nvSpPr>
          <p:spPr bwMode="auto">
            <a:xfrm>
              <a:off x="3696" y="2496"/>
              <a:ext cx="1056" cy="96"/>
            </a:xfrm>
            <a:prstGeom prst="flowChartProces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 eaLnBrk="0" hangingPunct="0"/>
              <a:endParaRPr kumimoji="1" lang="ru-RU" sz="1400" b="1"/>
            </a:p>
          </p:txBody>
        </p:sp>
        <p:sp>
          <p:nvSpPr>
            <p:cNvPr id="30741" name="Text Box 21"/>
            <p:cNvSpPr txBox="1">
              <a:spLocks noChangeArrowheads="1"/>
            </p:cNvSpPr>
            <p:nvPr/>
          </p:nvSpPr>
          <p:spPr bwMode="auto">
            <a:xfrm>
              <a:off x="4416" y="2912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kumimoji="1" lang="ru-RU" sz="1400" b="1"/>
            </a:p>
          </p:txBody>
        </p:sp>
      </p:grpSp>
      <p:pic>
        <p:nvPicPr>
          <p:cNvPr id="30743" name="Picture 23" descr="сканирование0015"/>
          <p:cNvPicPr>
            <a:picLocks noChangeAspect="1" noChangeArrowheads="1"/>
          </p:cNvPicPr>
          <p:nvPr/>
        </p:nvPicPr>
        <p:blipFill>
          <a:blip r:embed="rId4" cstate="email"/>
          <a:srcRect l="51208" t="26067" r="2893" b="50958"/>
          <a:stretch>
            <a:fillRect/>
          </a:stretch>
        </p:blipFill>
        <p:spPr bwMode="auto">
          <a:xfrm>
            <a:off x="3962400" y="2362200"/>
            <a:ext cx="1905000" cy="1203325"/>
          </a:xfrm>
          <a:prstGeom prst="rect">
            <a:avLst/>
          </a:prstGeom>
          <a:noFill/>
        </p:spPr>
      </p:pic>
      <p:pic>
        <p:nvPicPr>
          <p:cNvPr id="30744" name="Picture 24" descr="сканирование0014"/>
          <p:cNvPicPr>
            <a:picLocks noChangeAspect="1" noChangeArrowheads="1"/>
          </p:cNvPicPr>
          <p:nvPr/>
        </p:nvPicPr>
        <p:blipFill>
          <a:blip r:embed="rId5" cstate="email"/>
          <a:srcRect l="31287" t="35188" r="12573" b="31694"/>
          <a:stretch>
            <a:fillRect/>
          </a:stretch>
        </p:blipFill>
        <p:spPr bwMode="auto">
          <a:xfrm>
            <a:off x="6172200" y="2692400"/>
            <a:ext cx="1828800" cy="1219200"/>
          </a:xfrm>
          <a:prstGeom prst="rect">
            <a:avLst/>
          </a:prstGeom>
          <a:noFill/>
        </p:spPr>
      </p:pic>
      <p:pic>
        <p:nvPicPr>
          <p:cNvPr id="30745" name="Picture 25" descr="сканирование0014"/>
          <p:cNvPicPr>
            <a:picLocks noChangeAspect="1" noChangeArrowheads="1"/>
          </p:cNvPicPr>
          <p:nvPr/>
        </p:nvPicPr>
        <p:blipFill>
          <a:blip r:embed="rId6" cstate="email"/>
          <a:srcRect l="877" t="69537" r="44151"/>
          <a:stretch>
            <a:fillRect/>
          </a:stretch>
        </p:blipFill>
        <p:spPr bwMode="auto">
          <a:xfrm>
            <a:off x="4114800" y="4893733"/>
            <a:ext cx="3048000" cy="1676400"/>
          </a:xfrm>
          <a:prstGeom prst="rect">
            <a:avLst/>
          </a:prstGeom>
          <a:noFill/>
        </p:spPr>
      </p:pic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179512" y="4876800"/>
            <a:ext cx="350983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ru-RU" i="1" dirty="0" smtClean="0">
              <a:latin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</a:rPr>
              <a:t>Его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</a:rPr>
              <a:t>колёса имеют тонкую стальную мембрану, создающую меньшее сопротивление,         чем спицы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Устройство велосипеда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050" name="Picture 2" descr="D:\Детям о ПДД- ВИДЕО\ВЕЛОСИПЕД\Велосипед\image001_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6462184" cy="484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239000" cy="119675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C000"/>
                </a:solidFill>
              </a:rPr>
              <a:t>Велосипед должен иметь специальное снаряжение: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3826768" cy="5186976"/>
          </a:xfrm>
        </p:spPr>
        <p:txBody>
          <a:bodyPr>
            <a:normAutofit fontScale="92500"/>
          </a:bodyPr>
          <a:lstStyle/>
          <a:p>
            <a:r>
              <a:rPr lang="ru-RU" altLang="ru-RU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-исправные тормоз и      руль 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-звонок</a:t>
            </a:r>
            <a:r>
              <a:rPr lang="ru-RU" b="1" dirty="0">
                <a:solidFill>
                  <a:srgbClr val="7030A0"/>
                </a:solidFill>
              </a:rPr>
              <a:t>;</a:t>
            </a:r>
          </a:p>
          <a:p>
            <a:r>
              <a:rPr lang="ru-RU" b="1" dirty="0">
                <a:solidFill>
                  <a:srgbClr val="7030A0"/>
                </a:solidFill>
              </a:rPr>
              <a:t>-передняя фара </a:t>
            </a:r>
            <a:r>
              <a:rPr lang="ru-RU" b="1" dirty="0" smtClean="0">
                <a:solidFill>
                  <a:srgbClr val="7030A0"/>
                </a:solidFill>
              </a:rPr>
              <a:t>с белым </a:t>
            </a:r>
            <a:r>
              <a:rPr lang="ru-RU" b="1" dirty="0">
                <a:solidFill>
                  <a:srgbClr val="7030A0"/>
                </a:solidFill>
              </a:rPr>
              <a:t>светом;</a:t>
            </a:r>
          </a:p>
          <a:p>
            <a:r>
              <a:rPr lang="ru-RU" b="1" dirty="0">
                <a:solidFill>
                  <a:srgbClr val="7030A0"/>
                </a:solidFill>
              </a:rPr>
              <a:t>-задний фонарь и отражатель красного цвета;</a:t>
            </a:r>
          </a:p>
          <a:p>
            <a:r>
              <a:rPr lang="ru-RU" b="1" dirty="0">
                <a:solidFill>
                  <a:srgbClr val="7030A0"/>
                </a:solidFill>
              </a:rPr>
              <a:t>-зеркало заднего вида;</a:t>
            </a:r>
          </a:p>
          <a:p>
            <a:r>
              <a:rPr lang="ru-RU" b="1" dirty="0">
                <a:solidFill>
                  <a:srgbClr val="7030A0"/>
                </a:solidFill>
              </a:rPr>
              <a:t>-путевой инструмент;</a:t>
            </a:r>
          </a:p>
          <a:p>
            <a:r>
              <a:rPr lang="ru-RU" b="1" dirty="0">
                <a:solidFill>
                  <a:srgbClr val="7030A0"/>
                </a:solidFill>
              </a:rPr>
              <a:t>-велосипедный насос.</a:t>
            </a:r>
          </a:p>
        </p:txBody>
      </p:sp>
      <p:pic>
        <p:nvPicPr>
          <p:cNvPr id="3074" name="Picture 2" descr="D:\Детям о ПДД- ВИДЕО\ВЕЛОСИПЕД\Велосипед\в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t="7610" r="9577" b="15468"/>
          <a:stretch/>
        </p:blipFill>
        <p:spPr bwMode="auto">
          <a:xfrm>
            <a:off x="4572000" y="4448779"/>
            <a:ext cx="3530600" cy="240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Детям о ПДД- ВИДЕО\ВЕЛОСИПЕД\Велосипед\в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600" y="1268760"/>
            <a:ext cx="4176000" cy="31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611560" y="404661"/>
            <a:ext cx="7084640" cy="57606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5124" name="Picture 4" descr="D:\Детям о ПДД- ВИДЕО\ВЕЛОСИПЕД\Велосипед\в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20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Детям о ПДД- ВИДЕО\ВЕЛОСИПЕД\Велосипед\в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393" y="16602"/>
            <a:ext cx="4645742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40152" y="4293096"/>
            <a:ext cx="1756048" cy="64807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127" name="Picture 7" descr="D:\Детям о ПДД- ВИДЕО\ВЕЛОСИПЕД\Велосипед\вв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4" r="25078"/>
          <a:stretch/>
        </p:blipFill>
        <p:spPr bwMode="auto">
          <a:xfrm>
            <a:off x="-8593" y="3313232"/>
            <a:ext cx="3329705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Детям о ПДД- ВИДЕО\ВЕЛОСИПЕД\Велосипед\в3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8" r="25908" b="2418"/>
          <a:stretch/>
        </p:blipFill>
        <p:spPr bwMode="auto">
          <a:xfrm>
            <a:off x="5285135" y="4141515"/>
            <a:ext cx="2736000" cy="271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Детям о ПДД- ВИДЕО\ВЕЛОСИПЕД\Велосипед\вв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34"/>
          <a:stretch/>
        </p:blipFill>
        <p:spPr bwMode="auto">
          <a:xfrm>
            <a:off x="3245400" y="4144080"/>
            <a:ext cx="2027242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50901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239000" cy="119675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защитная экипировка велосипедиста: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6146" name="Picture 2" descr="D:\Детям о ПДД- ВИДЕО\ВЕЛОСИПЕД\Велосипед\в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6" b="29111"/>
          <a:stretch/>
        </p:blipFill>
        <p:spPr bwMode="auto">
          <a:xfrm>
            <a:off x="-44875" y="4494859"/>
            <a:ext cx="2376000" cy="129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Детям о ПДД- ВИДЕО\ВЕЛОСИПЕД\Велосипед\в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8"/>
          <a:stretch/>
        </p:blipFill>
        <p:spPr bwMode="auto">
          <a:xfrm>
            <a:off x="5467259" y="2767618"/>
            <a:ext cx="2734333" cy="299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Детям о ПДД- ВИДЕО\ВЕЛОСИПЕД\Велосипед\в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" b="14838"/>
          <a:stretch/>
        </p:blipFill>
        <p:spPr bwMode="auto">
          <a:xfrm>
            <a:off x="6559821" y="5798483"/>
            <a:ext cx="1641771" cy="99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Детям о ПДД- ВИДЕО\ВЕЛОСИПЕД\Велосипед\вв1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96" y="5798483"/>
            <a:ext cx="19050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Детям о ПДД- ВИДЕО\ВЕЛОСИПЕД\Велосипед\вв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84"/>
          <a:stretch/>
        </p:blipFill>
        <p:spPr bwMode="auto">
          <a:xfrm>
            <a:off x="3919671" y="1292942"/>
            <a:ext cx="4176000" cy="143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Детям о ПДД- ВИДЕО\ВЕЛОСИПЕД\Велосипед\в2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8750" b="49615"/>
          <a:stretch/>
        </p:blipFill>
        <p:spPr bwMode="auto">
          <a:xfrm>
            <a:off x="71496" y="1244935"/>
            <a:ext cx="2448000" cy="134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:\Детям о ПДД- ВИДЕО\ВЕЛОСИПЕД\Велосипед\в2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3" y="2492896"/>
            <a:ext cx="2268000" cy="199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D:\Детям о ПДД- ВИДЕО\ВЕЛОСИПЕД\Велосипед\вв2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627" y="1244935"/>
            <a:ext cx="1548000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Детям о ПДД- ВИДЕО\ВЕЛОСИПЕД\Велосипед\в29.jpg"/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71" y="2724705"/>
            <a:ext cx="3096000" cy="41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Детям о ПДД- ВИДЕО\ВЕЛОСИПЕД\Велосипед\в36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4" r="1" b="3153"/>
          <a:stretch/>
        </p:blipFill>
        <p:spPr bwMode="auto">
          <a:xfrm>
            <a:off x="5467259" y="5700149"/>
            <a:ext cx="1188000" cy="11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45001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Правила езды на велосипеде: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" y="908720"/>
            <a:ext cx="8172400" cy="576195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00B050"/>
                </a:solidFill>
              </a:rPr>
              <a:t>Можно ездить </a:t>
            </a:r>
            <a:r>
              <a:rPr lang="ru-RU" sz="2000" dirty="0"/>
              <a:t>только по специальным велосипедным дорожкам и </a:t>
            </a:r>
            <a:r>
              <a:rPr lang="ru-RU" sz="2000" dirty="0">
                <a:solidFill>
                  <a:srgbClr val="00B050"/>
                </a:solidFill>
              </a:rPr>
              <a:t>площадкам, закрытым для автомобильного транспорта</a:t>
            </a:r>
            <a:r>
              <a:rPr lang="ru-RU" sz="2000" dirty="0"/>
              <a:t>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0000"/>
                </a:solidFill>
              </a:rPr>
              <a:t>По улицам и дорогам до 14 лет ездить запрещается</a:t>
            </a:r>
            <a:r>
              <a:rPr lang="ru-RU" sz="2000" dirty="0"/>
              <a:t>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00B050"/>
                </a:solidFill>
              </a:rPr>
              <a:t>Если вам надо пересечь дорогу, сойдите с велосипеда и, держа его за руль, пройдите по пешеходному переходу</a:t>
            </a:r>
            <a:r>
              <a:rPr lang="ru-RU" sz="2000" dirty="0"/>
              <a:t>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FF0000"/>
                </a:solidFill>
              </a:rPr>
              <a:t>Нельзя ездить на велосипеде, держась за руль одной рукой или вообще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FF0000"/>
                </a:solidFill>
              </a:rPr>
              <a:t>не держась за него. 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00B050"/>
                </a:solidFill>
              </a:rPr>
              <a:t>Велосипедистам  разрешается перевозить на велосипедах груз</a:t>
            </a:r>
            <a:r>
              <a:rPr lang="ru-RU" sz="2000" dirty="0"/>
              <a:t>, </a:t>
            </a:r>
            <a:r>
              <a:rPr lang="ru-RU" sz="2000" dirty="0">
                <a:solidFill>
                  <a:srgbClr val="FF0000"/>
                </a:solidFill>
              </a:rPr>
              <a:t>но перевозимые предметы не должны мешать в управлении велосипедом</a:t>
            </a:r>
            <a:r>
              <a:rPr lang="ru-RU" sz="2000" dirty="0"/>
              <a:t>. 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rgbClr val="00B050"/>
                </a:solidFill>
              </a:rPr>
              <a:t>Каждый велосипедист, как и любой водитель, обязан хорошо знать устройство своей машины и постоянно поддерживать велосипед в хорошем техническом состоянии.</a:t>
            </a:r>
            <a:endParaRPr lang="en-US" sz="2000" dirty="0">
              <a:solidFill>
                <a:srgbClr val="00B05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dirty="0"/>
              <a:t>Иногда вам хочется кого-нибудь прокатить на вашем велосипеде</a:t>
            </a:r>
            <a:r>
              <a:rPr lang="ru-RU" sz="2000" dirty="0" smtClean="0"/>
              <a:t>. </a:t>
            </a:r>
            <a:r>
              <a:rPr lang="ru-RU" sz="2000" dirty="0"/>
              <a:t>Но затея эта опасна, перегруженным велосипедом трудно управлять, можно попасть под машину</a:t>
            </a:r>
            <a:r>
              <a:rPr lang="ru-RU" sz="2000" b="1" dirty="0"/>
              <a:t> </a:t>
            </a:r>
            <a:r>
              <a:rPr lang="ru-RU" sz="2000" dirty="0"/>
              <a:t>или </a:t>
            </a:r>
            <a:r>
              <a:rPr lang="ru-RU" sz="2000" dirty="0" smtClean="0"/>
              <a:t>упасть. </a:t>
            </a:r>
            <a:r>
              <a:rPr lang="ru-RU" altLang="ru-RU" sz="2000" dirty="0" smtClean="0">
                <a:solidFill>
                  <a:srgbClr val="FF0000"/>
                </a:solidFill>
              </a:rPr>
              <a:t>З</a:t>
            </a:r>
            <a:r>
              <a:rPr lang="ru-RU" sz="2000" dirty="0" smtClean="0">
                <a:solidFill>
                  <a:srgbClr val="FF0000"/>
                </a:solidFill>
              </a:rPr>
              <a:t>апрещается </a:t>
            </a:r>
            <a:r>
              <a:rPr lang="ru-RU" altLang="ru-RU" sz="2000" dirty="0" smtClean="0">
                <a:solidFill>
                  <a:srgbClr val="FF0000"/>
                </a:solidFill>
                <a:cs typeface="Times New Roman" pitchFamily="18" charset="0"/>
              </a:rPr>
              <a:t>перевозить  </a:t>
            </a:r>
            <a:r>
              <a:rPr lang="ru-RU" altLang="ru-RU" sz="2000" dirty="0">
                <a:solidFill>
                  <a:srgbClr val="FF0000"/>
                </a:solidFill>
                <a:cs typeface="Times New Roman" pitchFamily="18" charset="0"/>
              </a:rPr>
              <a:t>пассажиров </a:t>
            </a:r>
            <a:r>
              <a:rPr lang="ru-RU" altLang="ru-RU" sz="2000" dirty="0" smtClean="0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ru-RU" altLang="ru-RU" sz="2000" dirty="0">
                <a:solidFill>
                  <a:srgbClr val="00B050"/>
                </a:solidFill>
                <a:cs typeface="Times New Roman" pitchFamily="18" charset="0"/>
              </a:rPr>
              <a:t>кроме ребёнка в </a:t>
            </a:r>
            <a:r>
              <a:rPr lang="ru-RU" altLang="ru-RU" sz="2000" dirty="0" smtClean="0">
                <a:solidFill>
                  <a:srgbClr val="00B050"/>
                </a:solidFill>
                <a:cs typeface="Times New Roman" pitchFamily="18" charset="0"/>
              </a:rPr>
              <a:t>  возрасте </a:t>
            </a:r>
            <a:r>
              <a:rPr lang="ru-RU" altLang="ru-RU" sz="2000" dirty="0">
                <a:solidFill>
                  <a:srgbClr val="00B050"/>
                </a:solidFill>
                <a:cs typeface="Times New Roman" pitchFamily="18" charset="0"/>
              </a:rPr>
              <a:t>до семи лет на специально оборудованном сиденье</a:t>
            </a:r>
            <a:r>
              <a:rPr lang="ru-RU" altLang="ru-RU" sz="2000" dirty="0" smtClean="0">
                <a:solidFill>
                  <a:srgbClr val="FF0000"/>
                </a:solidFill>
                <a:cs typeface="Times New Roman" pitchFamily="18" charset="0"/>
              </a:rPr>
              <a:t>).</a:t>
            </a:r>
            <a:endParaRPr lang="ru-RU" altLang="ru-RU" sz="2000" dirty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000" dirty="0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250825" y="260350"/>
            <a:ext cx="15317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200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800200"/>
          </a:xfrm>
        </p:spPr>
        <p:txBody>
          <a:bodyPr>
            <a:noAutofit/>
          </a:bodyPr>
          <a:lstStyle/>
          <a:p>
            <a:pPr marL="274320" lvl="0" indent="-274320" algn="ctr">
              <a:lnSpc>
                <a:spcPct val="80000"/>
              </a:lnSpc>
              <a:spcBef>
                <a:spcPts val="600"/>
              </a:spcBef>
            </a:pPr>
            <a:r>
              <a:rPr lang="ru-RU" sz="280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Если вам надо пересечь дорогу, сойдите с велосипеда и, </a:t>
            </a:r>
            <a:r>
              <a:rPr lang="ru-RU" sz="280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/>
            </a:r>
            <a:br>
              <a:rPr lang="ru-RU" sz="280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</a:br>
            <a:r>
              <a:rPr lang="ru-RU" sz="280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держа </a:t>
            </a:r>
            <a:r>
              <a:rPr lang="ru-RU" sz="280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его за руль, </a:t>
            </a:r>
            <a:r>
              <a:rPr lang="ru-RU" sz="280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/>
            </a:r>
            <a:br>
              <a:rPr lang="ru-RU" sz="280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</a:br>
            <a:r>
              <a:rPr lang="ru-RU" sz="2800" i="1" cap="none" dirty="0" smtClean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пройдите </a:t>
            </a:r>
            <a:r>
              <a:rPr lang="ru-RU" sz="2800" i="1" cap="none" dirty="0">
                <a:ln>
                  <a:noFill/>
                </a:ln>
                <a:solidFill>
                  <a:srgbClr val="00B050"/>
                </a:solidFill>
                <a:ea typeface="+mn-ea"/>
                <a:cs typeface="+mn-cs"/>
              </a:rPr>
              <a:t>по пешеходному переходу</a:t>
            </a:r>
            <a:r>
              <a:rPr lang="ru-RU" sz="2800" b="0" cap="none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  <a:t>.</a:t>
            </a:r>
            <a:br>
              <a:rPr lang="ru-RU" sz="2800" b="0" cap="none" dirty="0">
                <a:ln>
                  <a:noFill/>
                </a:ln>
                <a:solidFill>
                  <a:prstClr val="black"/>
                </a:solidFill>
                <a:ea typeface="+mn-ea"/>
                <a:cs typeface="+mn-cs"/>
              </a:rPr>
            </a:br>
            <a:endParaRPr lang="ru-RU" sz="2800" dirty="0"/>
          </a:p>
        </p:txBody>
      </p:sp>
      <p:pic>
        <p:nvPicPr>
          <p:cNvPr id="7170" name="Picture 2" descr="D:\Детям о ПДД- ВИДЕО\ВЕЛОСИПЕД\Велосипед\в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272000" cy="48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021863"/>
      </p:ext>
    </p:extLst>
  </p:cSld>
  <p:clrMapOvr>
    <a:masterClrMapping/>
  </p:clrMapOvr>
  <p:transition>
    <p:strips dir="r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475</TotalTime>
  <Words>317</Words>
  <Application>Microsoft Office PowerPoint</Application>
  <PresentationFormat>Экран (4:3)</PresentationFormat>
  <Paragraphs>45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                        Мой друг-велосипед! </vt:lpstr>
      <vt:lpstr>Учёные утверждают</vt:lpstr>
      <vt:lpstr>Движение – это жизнь!</vt:lpstr>
      <vt:lpstr>Устройство велосипеда</vt:lpstr>
      <vt:lpstr>Велосипед должен иметь специальное снаряжение:</vt:lpstr>
      <vt:lpstr>Презентация PowerPoint</vt:lpstr>
      <vt:lpstr>защитная экипировка велосипедиста:</vt:lpstr>
      <vt:lpstr>Правила езды на велосипеде:</vt:lpstr>
      <vt:lpstr>Если вам надо пересечь дорогу, сойдите с велосипеда и,  держа его за руль,  пройдите по пешеходному переходу. </vt:lpstr>
      <vt:lpstr> Найдите ошибки у велосипедистов </vt:lpstr>
      <vt:lpstr>     Предписывающий знак велосипедная дорожка </vt:lpstr>
      <vt:lpstr>Презентация PowerPoint</vt:lpstr>
      <vt:lpstr>Щади здоровье, жизнь щади - за движением следи.</vt:lpstr>
      <vt:lpstr>Велосипедисту-  безопасные дороги!</vt:lpstr>
    </vt:vector>
  </TitlesOfParts>
  <Company>Olga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User</cp:lastModifiedBy>
  <cp:revision>30</cp:revision>
  <dcterms:created xsi:type="dcterms:W3CDTF">2008-11-09T09:10:26Z</dcterms:created>
  <dcterms:modified xsi:type="dcterms:W3CDTF">2023-05-11T04:39:14Z</dcterms:modified>
</cp:coreProperties>
</file>