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1" r:id="rId3"/>
    <p:sldId id="260" r:id="rId4"/>
    <p:sldId id="272" r:id="rId5"/>
    <p:sldId id="271" r:id="rId6"/>
    <p:sldId id="270" r:id="rId7"/>
    <p:sldId id="268" r:id="rId8"/>
    <p:sldId id="269" r:id="rId9"/>
    <p:sldId id="262" r:id="rId10"/>
    <p:sldId id="265" r:id="rId11"/>
    <p:sldId id="267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4" y="203760"/>
            <a:ext cx="8646459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495" y="1463348"/>
            <a:ext cx="8646458" cy="468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55494" y="2595281"/>
            <a:ext cx="8646459" cy="4020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27135">
            <a:off x="2393817" y="2651677"/>
            <a:ext cx="4967785" cy="1876607"/>
          </a:xfrm>
        </p:spPr>
        <p:txBody>
          <a:bodyPr>
            <a:noAutofit/>
          </a:bodyPr>
          <a:lstStyle/>
          <a:p>
            <a:r>
              <a:rPr lang="ru-RU" sz="4800" b="1" i="1" dirty="0" smtClean="0"/>
              <a:t>Что такое </a:t>
            </a:r>
            <a:r>
              <a:rPr lang="ru-RU" sz="5400" b="1" i="1" dirty="0" smtClean="0">
                <a:solidFill>
                  <a:srgbClr val="FFFF00"/>
                </a:solidFill>
              </a:rPr>
              <a:t>персональные данные</a:t>
            </a:r>
            <a:r>
              <a:rPr lang="ru-RU" sz="4800" b="1" i="1" dirty="0" smtClean="0">
                <a:solidFill>
                  <a:srgbClr val="FFFF00"/>
                </a:solidFill>
              </a:rPr>
              <a:t>?</a:t>
            </a:r>
            <a:endParaRPr lang="ru-RU" sz="48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4194" y="1515292"/>
            <a:ext cx="6609806" cy="1397725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При заполнении </a:t>
            </a:r>
            <a:r>
              <a:rPr lang="ru-RU" sz="3100" b="1" i="1" dirty="0" smtClean="0">
                <a:latin typeface="+mn-lt"/>
              </a:rPr>
              <a:t>онлайн-формы для ввода данных, которые будут опубликованы, какие данные </a:t>
            </a:r>
            <a:r>
              <a:rPr lang="ru-RU" sz="4400" b="1" i="1" dirty="0" smtClean="0">
                <a:solidFill>
                  <a:srgbClr val="FFFF00"/>
                </a:solidFill>
                <a:latin typeface="+mn-lt"/>
              </a:rPr>
              <a:t>не</a:t>
            </a:r>
            <a:r>
              <a:rPr lang="ru-RU" sz="3100" b="1" i="1" dirty="0" smtClean="0">
                <a:latin typeface="+mn-lt"/>
              </a:rPr>
              <a:t> стоит указывать?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1. </a:t>
            </a:r>
            <a:r>
              <a:rPr lang="ru-RU" sz="3100" b="1" i="1" dirty="0" smtClean="0">
                <a:latin typeface="+mn-lt"/>
              </a:rPr>
              <a:t>Никнэйм </a:t>
            </a:r>
            <a:r>
              <a:rPr lang="ru-RU" sz="3100" b="1" i="1" dirty="0" smtClean="0">
                <a:latin typeface="+mn-lt"/>
              </a:rPr>
              <a:t>или псевдоним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2. </a:t>
            </a:r>
            <a:r>
              <a:rPr lang="ru-RU" sz="3100" b="1" i="1" dirty="0" smtClean="0">
                <a:latin typeface="+mn-lt"/>
              </a:rPr>
              <a:t>ФИО</a:t>
            </a:r>
            <a:r>
              <a:rPr lang="ru-RU" sz="3100" b="1" i="1" dirty="0" smtClean="0">
                <a:latin typeface="+mn-lt"/>
              </a:rPr>
              <a:t/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3. </a:t>
            </a:r>
            <a:r>
              <a:rPr lang="ru-RU" sz="3100" b="1" i="1" dirty="0" smtClean="0">
                <a:latin typeface="+mn-lt"/>
              </a:rPr>
              <a:t>Адрес</a:t>
            </a:r>
            <a:r>
              <a:rPr lang="ru-RU" sz="3100" b="1" i="1" dirty="0" smtClean="0">
                <a:latin typeface="+mn-lt"/>
              </a:rPr>
              <a:t>, где ты живешь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408674">
            <a:off x="2769995" y="3777913"/>
            <a:ext cx="6308022" cy="22453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2400" b="1" i="1" dirty="0" smtClean="0">
                <a:solidFill>
                  <a:srgbClr val="FFFF00"/>
                </a:solidFill>
              </a:rPr>
              <a:t>Правильные ответы: 2,3.</a:t>
            </a:r>
            <a:endParaRPr lang="ru-RU" sz="2400" b="1" i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   Эти </a:t>
            </a:r>
            <a:r>
              <a:rPr lang="ru-RU" sz="2400" b="1" i="1" dirty="0" smtClean="0">
                <a:solidFill>
                  <a:schemeClr val="bg1"/>
                </a:solidFill>
              </a:rPr>
              <a:t>данные позволяют </a:t>
            </a:r>
            <a:r>
              <a:rPr lang="ru-RU" sz="2400" b="1" i="1" dirty="0" smtClean="0">
                <a:solidFill>
                  <a:schemeClr val="bg1"/>
                </a:solidFill>
              </a:rPr>
              <a:t>установить </a:t>
            </a:r>
            <a:r>
              <a:rPr lang="ru-RU" sz="2400" b="1" i="1" dirty="0" smtClean="0">
                <a:solidFill>
                  <a:schemeClr val="bg1"/>
                </a:solidFill>
              </a:rPr>
              <a:t>Вашу </a:t>
            </a:r>
            <a:r>
              <a:rPr lang="ru-RU" sz="2400" b="1" i="1" dirty="0" smtClean="0">
                <a:solidFill>
                  <a:srgbClr val="FFFF00"/>
                </a:solidFill>
              </a:rPr>
              <a:t>личность</a:t>
            </a:r>
            <a:r>
              <a:rPr lang="ru-RU" sz="2400" b="1" i="1" dirty="0" smtClean="0">
                <a:solidFill>
                  <a:schemeClr val="bg1"/>
                </a:solidFill>
              </a:rPr>
              <a:t> в реальной жизни и дают возможность для </a:t>
            </a:r>
            <a:r>
              <a:rPr lang="ru-RU" sz="2400" b="1" i="1" dirty="0" smtClean="0">
                <a:solidFill>
                  <a:srgbClr val="FFFF00"/>
                </a:solidFill>
              </a:rPr>
              <a:t>вторжения</a:t>
            </a:r>
            <a:r>
              <a:rPr lang="ru-RU" sz="2400" b="1" i="1" dirty="0" smtClean="0">
                <a:solidFill>
                  <a:schemeClr val="bg1"/>
                </a:solidFill>
              </a:rPr>
              <a:t> в Ваше личное пространство, а также для использования Вас как </a:t>
            </a:r>
            <a:r>
              <a:rPr lang="ru-RU" sz="2400" b="1" i="1" dirty="0" smtClean="0">
                <a:solidFill>
                  <a:srgbClr val="FFFF00"/>
                </a:solidFill>
              </a:rPr>
              <a:t>противоправных действий.</a:t>
            </a:r>
            <a:endParaRPr lang="ru-RU" sz="2400" b="1" i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lab-hack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93" y="3542211"/>
            <a:ext cx="24765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808" y="1078971"/>
            <a:ext cx="6537192" cy="2108366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+mn-lt"/>
              </a:rPr>
              <a:t>Если у тебя </a:t>
            </a: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есть сомнения</a:t>
            </a:r>
            <a:r>
              <a:rPr lang="ru-RU" sz="3100" b="1" i="1" dirty="0" smtClean="0">
                <a:latin typeface="+mn-lt"/>
              </a:rPr>
              <a:t>, дать ли людям, с которыми общаешься в сети </a:t>
            </a: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больше личной информации о себе</a:t>
            </a:r>
            <a:r>
              <a:rPr lang="ru-RU" sz="3100" b="1" i="1" dirty="0" smtClean="0">
                <a:latin typeface="+mn-lt"/>
              </a:rPr>
              <a:t>, что ты </a:t>
            </a:r>
            <a:r>
              <a:rPr lang="ru-RU" sz="3100" b="1" i="1" dirty="0" smtClean="0">
                <a:latin typeface="+mn-lt"/>
              </a:rPr>
              <a:t>сделаешь?</a:t>
            </a:r>
            <a:r>
              <a:rPr lang="ru-RU" sz="3100" b="1" i="1" dirty="0" smtClean="0">
                <a:latin typeface="+mn-lt"/>
              </a:rPr>
              <a:t/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1. </a:t>
            </a:r>
            <a:r>
              <a:rPr lang="ru-RU" sz="3100" b="1" i="1" dirty="0" smtClean="0">
                <a:latin typeface="+mn-lt"/>
              </a:rPr>
              <a:t>Расскажешь </a:t>
            </a:r>
            <a:r>
              <a:rPr lang="ru-RU" sz="3100" b="1" i="1" dirty="0" smtClean="0">
                <a:latin typeface="+mn-lt"/>
              </a:rPr>
              <a:t>взрослому и попросишь совет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2. </a:t>
            </a:r>
            <a:r>
              <a:rPr lang="ru-RU" sz="3100" b="1" i="1" dirty="0" smtClean="0">
                <a:latin typeface="+mn-lt"/>
              </a:rPr>
              <a:t>Отправишь </a:t>
            </a:r>
            <a:r>
              <a:rPr lang="ru-RU" sz="3100" b="1" i="1" dirty="0" smtClean="0">
                <a:latin typeface="+mn-lt"/>
              </a:rPr>
              <a:t>личные данные и посмотришь, что будет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3. </a:t>
            </a:r>
            <a:r>
              <a:rPr lang="ru-RU" sz="3100" b="1" i="1" dirty="0" smtClean="0">
                <a:latin typeface="+mn-lt"/>
              </a:rPr>
              <a:t>Не </a:t>
            </a:r>
            <a:r>
              <a:rPr lang="ru-RU" sz="3100" b="1" i="1" dirty="0" smtClean="0">
                <a:latin typeface="+mn-lt"/>
              </a:rPr>
              <a:t>отправишь личные данные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55265">
            <a:off x="2585451" y="4267772"/>
            <a:ext cx="6049054" cy="18777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sz="2400" b="1" i="1" dirty="0" smtClean="0">
                <a:solidFill>
                  <a:srgbClr val="FFFF00"/>
                </a:solidFill>
              </a:rPr>
              <a:t>Ответы 1,3. </a:t>
            </a:r>
            <a:r>
              <a:rPr lang="ru-RU" sz="2400" b="1" i="1" dirty="0" smtClean="0">
                <a:solidFill>
                  <a:schemeClr val="bg1"/>
                </a:solidFill>
              </a:rPr>
              <a:t>В </a:t>
            </a:r>
            <a:r>
              <a:rPr lang="ru-RU" sz="2400" b="1" i="1" dirty="0" smtClean="0">
                <a:solidFill>
                  <a:schemeClr val="bg1"/>
                </a:solidFill>
              </a:rPr>
              <a:t>любом случае, </a:t>
            </a:r>
            <a:r>
              <a:rPr lang="ru-RU" sz="2400" b="1" i="1" dirty="0" smtClean="0">
                <a:solidFill>
                  <a:srgbClr val="FFFF00"/>
                </a:solidFill>
              </a:rPr>
              <a:t>не стоит </a:t>
            </a:r>
            <a:r>
              <a:rPr lang="ru-RU" sz="2400" b="1" i="1" dirty="0" smtClean="0">
                <a:solidFill>
                  <a:srgbClr val="FFFF00"/>
                </a:solidFill>
              </a:rPr>
              <a:t>давать </a:t>
            </a:r>
            <a:r>
              <a:rPr lang="ru-RU" sz="2400" b="1" i="1" dirty="0" smtClean="0">
                <a:solidFill>
                  <a:schemeClr val="bg1"/>
                </a:solidFill>
              </a:rPr>
              <a:t>незнакомцам свои </a:t>
            </a:r>
            <a:r>
              <a:rPr lang="ru-RU" sz="2400" b="1" i="1" dirty="0" smtClean="0">
                <a:solidFill>
                  <a:srgbClr val="FFFF00"/>
                </a:solidFill>
              </a:rPr>
              <a:t>персональные данные</a:t>
            </a:r>
            <a:r>
              <a:rPr lang="ru-RU" sz="2400" b="1" i="1" dirty="0" smtClean="0">
                <a:solidFill>
                  <a:schemeClr val="bg1"/>
                </a:solidFill>
              </a:rPr>
              <a:t>. Вы </a:t>
            </a:r>
            <a:r>
              <a:rPr lang="ru-RU" sz="2400" b="1" i="1" dirty="0" smtClean="0">
                <a:solidFill>
                  <a:srgbClr val="FFFF00"/>
                </a:solidFill>
              </a:rPr>
              <a:t>не можете </a:t>
            </a:r>
            <a:r>
              <a:rPr lang="ru-RU" sz="2400" b="1" i="1" dirty="0" smtClean="0">
                <a:solidFill>
                  <a:schemeClr val="bg1"/>
                </a:solidFill>
              </a:rPr>
              <a:t>быть </a:t>
            </a:r>
            <a:r>
              <a:rPr lang="ru-RU" sz="2400" b="1" i="1" dirty="0" smtClean="0">
                <a:solidFill>
                  <a:srgbClr val="FFFF00"/>
                </a:solidFill>
              </a:rPr>
              <a:t>уверены</a:t>
            </a:r>
            <a:r>
              <a:rPr lang="ru-RU" sz="2400" b="1" i="1" dirty="0" smtClean="0">
                <a:solidFill>
                  <a:schemeClr val="bg1"/>
                </a:solidFill>
              </a:rPr>
              <a:t>, как их будут использовать.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lab-galy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9" y="1632857"/>
            <a:ext cx="1742189" cy="4911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5976" y="1379418"/>
            <a:ext cx="5981636" cy="55388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СПАСИБО ЗА ВНИМАНИЕ!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 descr="test-fal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692" y="2742519"/>
            <a:ext cx="3810000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347274">
            <a:off x="900753" y="1308667"/>
            <a:ext cx="8147740" cy="29002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  </a:t>
            </a:r>
            <a:r>
              <a:rPr lang="ru-RU" sz="3200" b="1" i="1" dirty="0" smtClean="0">
                <a:solidFill>
                  <a:srgbClr val="FFFF00"/>
                </a:solidFill>
              </a:rPr>
              <a:t>Персональные </a:t>
            </a:r>
            <a:r>
              <a:rPr lang="ru-RU" sz="3200" b="1" i="1" dirty="0" smtClean="0">
                <a:solidFill>
                  <a:srgbClr val="FFFF00"/>
                </a:solidFill>
              </a:rPr>
              <a:t>данные </a:t>
            </a:r>
            <a:r>
              <a:rPr lang="ru-RU" sz="3200" b="1" i="1" dirty="0" smtClean="0">
                <a:solidFill>
                  <a:schemeClr val="bg1"/>
                </a:solidFill>
              </a:rPr>
              <a:t>представляют собой  информацию </a:t>
            </a:r>
            <a:r>
              <a:rPr lang="ru-RU" sz="3200" b="1" i="1" dirty="0" smtClean="0">
                <a:solidFill>
                  <a:schemeClr val="bg1"/>
                </a:solidFill>
              </a:rPr>
              <a:t>о </a:t>
            </a:r>
            <a:r>
              <a:rPr lang="ru-RU" sz="3200" b="1" i="1" dirty="0" smtClean="0">
                <a:solidFill>
                  <a:schemeClr val="bg1"/>
                </a:solidFill>
              </a:rPr>
              <a:t>конкретном человеке</a:t>
            </a:r>
            <a:r>
              <a:rPr lang="ru-RU" sz="3200" b="1" i="1" dirty="0" smtClean="0">
                <a:solidFill>
                  <a:schemeClr val="bg1"/>
                </a:solidFill>
              </a:rPr>
              <a:t>. Это </a:t>
            </a:r>
            <a:r>
              <a:rPr lang="ru-RU" sz="3200" b="1" i="1" dirty="0" smtClean="0">
                <a:solidFill>
                  <a:schemeClr val="bg1"/>
                </a:solidFill>
              </a:rPr>
              <a:t>те данные</a:t>
            </a:r>
            <a:r>
              <a:rPr lang="ru-RU" sz="3200" b="1" i="1" dirty="0" smtClean="0">
                <a:solidFill>
                  <a:schemeClr val="bg1"/>
                </a:solidFill>
              </a:rPr>
              <a:t>, которые позволяют нам </a:t>
            </a:r>
            <a:r>
              <a:rPr lang="ru-RU" sz="3200" b="1" i="1" dirty="0" smtClean="0">
                <a:solidFill>
                  <a:srgbClr val="FFFF00"/>
                </a:solidFill>
              </a:rPr>
              <a:t>узнать </a:t>
            </a:r>
            <a:r>
              <a:rPr lang="ru-RU" sz="3200" b="1" i="1" dirty="0" smtClean="0">
                <a:solidFill>
                  <a:schemeClr val="bg1"/>
                </a:solidFill>
              </a:rPr>
              <a:t>человека, </a:t>
            </a:r>
            <a:r>
              <a:rPr lang="ru-RU" sz="3200" b="1" i="1" dirty="0" smtClean="0">
                <a:solidFill>
                  <a:srgbClr val="FFFF00"/>
                </a:solidFill>
              </a:rPr>
              <a:t>идентифицировать</a:t>
            </a:r>
            <a:r>
              <a:rPr lang="ru-RU" sz="3200" b="1" i="1" dirty="0" smtClean="0">
                <a:solidFill>
                  <a:schemeClr val="bg1"/>
                </a:solidFill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</a:rPr>
              <a:t>и </a:t>
            </a:r>
            <a:r>
              <a:rPr lang="ru-RU" sz="3200" b="1" i="1" dirty="0" smtClean="0">
                <a:solidFill>
                  <a:srgbClr val="FFFF00"/>
                </a:solidFill>
              </a:rPr>
              <a:t>определить</a:t>
            </a:r>
            <a:r>
              <a:rPr lang="ru-RU" sz="3200" b="1" i="1" dirty="0" smtClean="0">
                <a:solidFill>
                  <a:schemeClr val="bg1"/>
                </a:solidFill>
              </a:rPr>
              <a:t> как </a:t>
            </a:r>
            <a:r>
              <a:rPr lang="ru-RU" sz="3200" b="1" i="1" dirty="0" smtClean="0">
                <a:solidFill>
                  <a:schemeClr val="bg1"/>
                </a:solidFill>
              </a:rPr>
              <a:t>конкретную личность.</a:t>
            </a:r>
          </a:p>
        </p:txBody>
      </p:sp>
      <p:pic>
        <p:nvPicPr>
          <p:cNvPr id="10242" name="Picture 2" descr="ÐÐ°ÑÑÐ¸Ð½ÐºÐ¸ Ð¿Ð¾ Ð·Ð°Ð¿ÑÐ¾ÑÑ ÑÐµÐ»Ð¾Ð²ÐµÐº Ð² ÑÐ¾Ð»Ð¿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150">
            <a:off x="5097777" y="4187157"/>
            <a:ext cx="3484519" cy="2323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3359" y="444139"/>
            <a:ext cx="6190642" cy="101890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+mn-lt"/>
              </a:rPr>
              <a:t/>
            </a:r>
            <a:br>
              <a:rPr lang="ru-RU" b="1" i="1" dirty="0" smtClean="0">
                <a:latin typeface="+mn-lt"/>
              </a:rPr>
            </a:br>
            <a:r>
              <a:rPr lang="ru-RU" b="1" i="1" dirty="0" smtClean="0">
                <a:latin typeface="+mn-lt"/>
              </a:rPr>
              <a:t/>
            </a:r>
            <a:br>
              <a:rPr lang="ru-RU" b="1" i="1" dirty="0" smtClean="0">
                <a:latin typeface="+mn-lt"/>
              </a:rPr>
            </a:br>
            <a:r>
              <a:rPr lang="ru-RU" b="1" i="1" dirty="0" smtClean="0">
                <a:latin typeface="+mn-lt"/>
              </a:rPr>
              <a:t>Таких </a:t>
            </a:r>
            <a:r>
              <a:rPr lang="ru-RU" b="1" i="1" dirty="0" smtClean="0">
                <a:solidFill>
                  <a:srgbClr val="FFFF00"/>
                </a:solidFill>
                <a:latin typeface="+mn-lt"/>
              </a:rPr>
              <a:t>идентифицирующих</a:t>
            </a:r>
            <a:r>
              <a:rPr lang="ru-RU" b="1" i="1" dirty="0" smtClean="0">
                <a:latin typeface="+mn-lt"/>
              </a:rPr>
              <a:t> данных огромное множество, к ним </a:t>
            </a:r>
            <a:r>
              <a:rPr lang="ru-RU" b="1" i="1" dirty="0" smtClean="0">
                <a:latin typeface="+mn-lt"/>
              </a:rPr>
              <a:t/>
            </a:r>
            <a:br>
              <a:rPr lang="ru-RU" b="1" i="1" dirty="0" smtClean="0">
                <a:latin typeface="+mn-lt"/>
              </a:rPr>
            </a:br>
            <a:r>
              <a:rPr lang="ru-RU" b="1" i="1" dirty="0" smtClean="0">
                <a:latin typeface="+mn-lt"/>
              </a:rPr>
              <a:t>относятся</a:t>
            </a:r>
            <a:r>
              <a:rPr lang="ru-RU" b="1" i="1" dirty="0" smtClean="0">
                <a:latin typeface="+mn-lt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29" name="Group 171"/>
          <p:cNvGrpSpPr>
            <a:grpSpLocks/>
          </p:cNvGrpSpPr>
          <p:nvPr/>
        </p:nvGrpSpPr>
        <p:grpSpPr bwMode="auto">
          <a:xfrm>
            <a:off x="2010674" y="4689562"/>
            <a:ext cx="6127486" cy="933622"/>
            <a:chOff x="1200" y="2739"/>
            <a:chExt cx="3360" cy="350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1200" y="2747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D4F2"/>
                </a:gs>
                <a:gs pos="100000">
                  <a:srgbClr val="80D4F2">
                    <a:gamma/>
                    <a:tint val="6078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gray">
            <a:xfrm>
              <a:off x="1229" y="298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DE2F5"/>
                </a:gs>
                <a:gs pos="100000">
                  <a:srgbClr val="ADE2F5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gray">
            <a:xfrm>
              <a:off x="1229" y="275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0D4F2">
                    <a:gamma/>
                    <a:tint val="33333"/>
                    <a:invGamma/>
                  </a:srgbClr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gray">
            <a:xfrm>
              <a:off x="1776" y="2785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4" name="Group 105"/>
            <p:cNvGrpSpPr>
              <a:grpSpLocks/>
            </p:cNvGrpSpPr>
            <p:nvPr/>
          </p:nvGrpSpPr>
          <p:grpSpPr bwMode="auto">
            <a:xfrm>
              <a:off x="1440" y="2739"/>
              <a:ext cx="336" cy="333"/>
              <a:chOff x="1289" y="582"/>
              <a:chExt cx="668" cy="668"/>
            </a:xfrm>
          </p:grpSpPr>
          <p:sp>
            <p:nvSpPr>
              <p:cNvPr id="36" name="Oval 106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7" name="Oval 107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108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109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0" name="Oval 110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5" name="Text Box 111"/>
            <p:cNvSpPr txBox="1">
              <a:spLocks noChangeArrowheads="1"/>
            </p:cNvSpPr>
            <p:nvPr/>
          </p:nvSpPr>
          <p:spPr bwMode="gray">
            <a:xfrm>
              <a:off x="1503" y="2801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4</a:t>
              </a:r>
            </a:p>
          </p:txBody>
        </p:sp>
      </p:grpSp>
      <p:grpSp>
        <p:nvGrpSpPr>
          <p:cNvPr id="53" name="Group 173"/>
          <p:cNvGrpSpPr>
            <a:grpSpLocks/>
          </p:cNvGrpSpPr>
          <p:nvPr/>
        </p:nvGrpSpPr>
        <p:grpSpPr bwMode="auto">
          <a:xfrm>
            <a:off x="1984548" y="2704012"/>
            <a:ext cx="6114423" cy="1044440"/>
            <a:chOff x="1200" y="1800"/>
            <a:chExt cx="3360" cy="355"/>
          </a:xfrm>
        </p:grpSpPr>
        <p:grpSp>
          <p:nvGrpSpPr>
            <p:cNvPr id="54" name="Group 129"/>
            <p:cNvGrpSpPr>
              <a:grpSpLocks/>
            </p:cNvGrpSpPr>
            <p:nvPr/>
          </p:nvGrpSpPr>
          <p:grpSpPr bwMode="auto">
            <a:xfrm>
              <a:off x="1440" y="1800"/>
              <a:ext cx="336" cy="333"/>
              <a:chOff x="1289" y="582"/>
              <a:chExt cx="668" cy="668"/>
            </a:xfrm>
          </p:grpSpPr>
          <p:sp>
            <p:nvSpPr>
              <p:cNvPr id="67" name="Oval 13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8" name="Oval 13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9" name="Oval 13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13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13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5" name="Text Box 135"/>
            <p:cNvSpPr txBox="1">
              <a:spLocks noChangeArrowheads="1"/>
            </p:cNvSpPr>
            <p:nvPr/>
          </p:nvSpPr>
          <p:spPr bwMode="gray">
            <a:xfrm>
              <a:off x="1488" y="180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6" name="AutoShape 137"/>
            <p:cNvSpPr>
              <a:spLocks noChangeArrowheads="1"/>
            </p:cNvSpPr>
            <p:nvPr/>
          </p:nvSpPr>
          <p:spPr bwMode="gray">
            <a:xfrm>
              <a:off x="1200" y="1808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tint val="4862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AutoShape 138"/>
            <p:cNvSpPr>
              <a:spLocks noChangeArrowheads="1"/>
            </p:cNvSpPr>
            <p:nvPr/>
          </p:nvSpPr>
          <p:spPr bwMode="gray">
            <a:xfrm>
              <a:off x="1229" y="204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0AB8C"/>
                </a:gs>
                <a:gs pos="100000">
                  <a:srgbClr val="F0AB8C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utoShape 139"/>
            <p:cNvSpPr>
              <a:spLocks noChangeArrowheads="1"/>
            </p:cNvSpPr>
            <p:nvPr/>
          </p:nvSpPr>
          <p:spPr bwMode="gray">
            <a:xfrm>
              <a:off x="1237" y="181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17943">
                    <a:gamma/>
                    <a:tint val="33333"/>
                    <a:invGamma/>
                  </a:srgbClr>
                </a:gs>
                <a:gs pos="100000">
                  <a:srgbClr val="F1794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Text Box 140"/>
            <p:cNvSpPr txBox="1">
              <a:spLocks noChangeArrowheads="1"/>
            </p:cNvSpPr>
            <p:nvPr/>
          </p:nvSpPr>
          <p:spPr bwMode="gray">
            <a:xfrm>
              <a:off x="1776" y="1846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60" name="Group 141"/>
            <p:cNvGrpSpPr>
              <a:grpSpLocks/>
            </p:cNvGrpSpPr>
            <p:nvPr/>
          </p:nvGrpSpPr>
          <p:grpSpPr bwMode="auto">
            <a:xfrm>
              <a:off x="1440" y="1800"/>
              <a:ext cx="336" cy="333"/>
              <a:chOff x="1289" y="582"/>
              <a:chExt cx="668" cy="668"/>
            </a:xfrm>
          </p:grpSpPr>
          <p:sp>
            <p:nvSpPr>
              <p:cNvPr id="62" name="Oval 14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3" name="Oval 14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" name="Oval 14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" name="Oval 14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14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1" name="Text Box 147"/>
            <p:cNvSpPr txBox="1">
              <a:spLocks noChangeArrowheads="1"/>
            </p:cNvSpPr>
            <p:nvPr/>
          </p:nvSpPr>
          <p:spPr bwMode="gray">
            <a:xfrm>
              <a:off x="1517" y="1867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72" name="Group 168"/>
          <p:cNvGrpSpPr>
            <a:grpSpLocks/>
          </p:cNvGrpSpPr>
          <p:nvPr/>
        </p:nvGrpSpPr>
        <p:grpSpPr bwMode="auto">
          <a:xfrm>
            <a:off x="2010674" y="1698172"/>
            <a:ext cx="6022983" cy="948078"/>
            <a:chOff x="1200" y="1344"/>
            <a:chExt cx="3360" cy="333"/>
          </a:xfrm>
        </p:grpSpPr>
        <p:sp>
          <p:nvSpPr>
            <p:cNvPr id="73" name="AutoShape 113"/>
            <p:cNvSpPr>
              <a:spLocks noChangeArrowheads="1"/>
            </p:cNvSpPr>
            <p:nvPr/>
          </p:nvSpPr>
          <p:spPr bwMode="gray">
            <a:xfrm>
              <a:off x="1200" y="1352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2DE78"/>
                </a:gs>
                <a:gs pos="100000">
                  <a:srgbClr val="F2DE78">
                    <a:gamma/>
                    <a:tint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AutoShape 114"/>
            <p:cNvSpPr>
              <a:spLocks noChangeArrowheads="1"/>
            </p:cNvSpPr>
            <p:nvPr/>
          </p:nvSpPr>
          <p:spPr bwMode="gray">
            <a:xfrm>
              <a:off x="1229" y="1589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6B4"/>
                </a:gs>
                <a:gs pos="100000">
                  <a:srgbClr val="F8F6B4">
                    <a:gamma/>
                    <a:tint val="2745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AutoShape 115"/>
            <p:cNvSpPr>
              <a:spLocks noChangeArrowheads="1"/>
            </p:cNvSpPr>
            <p:nvPr/>
          </p:nvSpPr>
          <p:spPr bwMode="gray">
            <a:xfrm>
              <a:off x="1229" y="1359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DED85">
                    <a:gamma/>
                    <a:tint val="27451"/>
                    <a:invGamma/>
                  </a:srgbClr>
                </a:gs>
                <a:gs pos="100000">
                  <a:srgbClr val="EDED8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Text Box 116"/>
            <p:cNvSpPr txBox="1">
              <a:spLocks noChangeArrowheads="1"/>
            </p:cNvSpPr>
            <p:nvPr/>
          </p:nvSpPr>
          <p:spPr bwMode="gray">
            <a:xfrm>
              <a:off x="1776" y="1390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7" name="Group 152"/>
            <p:cNvGrpSpPr>
              <a:grpSpLocks/>
            </p:cNvGrpSpPr>
            <p:nvPr/>
          </p:nvGrpSpPr>
          <p:grpSpPr bwMode="auto">
            <a:xfrm>
              <a:off x="1440" y="1344"/>
              <a:ext cx="336" cy="333"/>
              <a:chOff x="1289" y="582"/>
              <a:chExt cx="668" cy="668"/>
            </a:xfrm>
          </p:grpSpPr>
          <p:sp>
            <p:nvSpPr>
              <p:cNvPr id="86" name="Oval 153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" name="Oval 154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8" name="Oval 155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" name="Oval 156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" name="Oval 157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8" name="Text Box 158"/>
            <p:cNvSpPr txBox="1">
              <a:spLocks noChangeArrowheads="1"/>
            </p:cNvSpPr>
            <p:nvPr/>
          </p:nvSpPr>
          <p:spPr bwMode="gray">
            <a:xfrm>
              <a:off x="1488" y="135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grpSp>
          <p:nvGrpSpPr>
            <p:cNvPr id="79" name="Group 159"/>
            <p:cNvGrpSpPr>
              <a:grpSpLocks/>
            </p:cNvGrpSpPr>
            <p:nvPr/>
          </p:nvGrpSpPr>
          <p:grpSpPr bwMode="auto">
            <a:xfrm>
              <a:off x="1440" y="1344"/>
              <a:ext cx="336" cy="333"/>
              <a:chOff x="1289" y="582"/>
              <a:chExt cx="668" cy="668"/>
            </a:xfrm>
          </p:grpSpPr>
          <p:sp>
            <p:nvSpPr>
              <p:cNvPr id="81" name="Oval 16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2" name="Oval 16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3" name="Oval 16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4" name="Oval 16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5" name="Oval 16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80" name="Text Box 165"/>
            <p:cNvSpPr txBox="1">
              <a:spLocks noChangeArrowheads="1"/>
            </p:cNvSpPr>
            <p:nvPr/>
          </p:nvSpPr>
          <p:spPr bwMode="gray">
            <a:xfrm>
              <a:off x="1524" y="1421"/>
              <a:ext cx="240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1" name="Group 174"/>
          <p:cNvGrpSpPr>
            <a:grpSpLocks/>
          </p:cNvGrpSpPr>
          <p:nvPr/>
        </p:nvGrpSpPr>
        <p:grpSpPr bwMode="auto">
          <a:xfrm>
            <a:off x="1985773" y="3760265"/>
            <a:ext cx="6087073" cy="948917"/>
            <a:chOff x="1209" y="2280"/>
            <a:chExt cx="3360" cy="355"/>
          </a:xfrm>
        </p:grpSpPr>
        <p:sp>
          <p:nvSpPr>
            <p:cNvPr id="92" name="AutoShape 94"/>
            <p:cNvSpPr>
              <a:spLocks noChangeArrowheads="1"/>
            </p:cNvSpPr>
            <p:nvPr/>
          </p:nvSpPr>
          <p:spPr bwMode="gray">
            <a:xfrm>
              <a:off x="1209" y="2280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" name="AutoShape 95"/>
            <p:cNvSpPr>
              <a:spLocks noChangeArrowheads="1"/>
            </p:cNvSpPr>
            <p:nvPr/>
          </p:nvSpPr>
          <p:spPr bwMode="gray">
            <a:xfrm>
              <a:off x="1238" y="251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FE9AA"/>
                </a:gs>
                <a:gs pos="100000">
                  <a:srgbClr val="9FE9AA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AutoShape 96"/>
            <p:cNvSpPr>
              <a:spLocks noChangeArrowheads="1"/>
            </p:cNvSpPr>
            <p:nvPr/>
          </p:nvSpPr>
          <p:spPr bwMode="gray">
            <a:xfrm>
              <a:off x="1238" y="228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C976">
                    <a:gamma/>
                    <a:tint val="33333"/>
                    <a:invGamma/>
                  </a:srgbClr>
                </a:gs>
                <a:gs pos="100000">
                  <a:srgbClr val="4DC9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Text Box 97"/>
            <p:cNvSpPr txBox="1">
              <a:spLocks noChangeArrowheads="1"/>
            </p:cNvSpPr>
            <p:nvPr/>
          </p:nvSpPr>
          <p:spPr bwMode="gray">
            <a:xfrm>
              <a:off x="1785" y="2318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96" name="Group 98"/>
            <p:cNvGrpSpPr>
              <a:grpSpLocks/>
            </p:cNvGrpSpPr>
            <p:nvPr/>
          </p:nvGrpSpPr>
          <p:grpSpPr bwMode="auto">
            <a:xfrm>
              <a:off x="1449" y="2280"/>
              <a:ext cx="336" cy="333"/>
              <a:chOff x="1289" y="582"/>
              <a:chExt cx="668" cy="668"/>
            </a:xfrm>
          </p:grpSpPr>
          <p:sp>
            <p:nvSpPr>
              <p:cNvPr id="98" name="Oval 9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9" name="Oval 10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0" name="Oval 10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1" name="Oval 10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" name="Oval 10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7" name="Text Box 104"/>
            <p:cNvSpPr txBox="1">
              <a:spLocks noChangeArrowheads="1"/>
            </p:cNvSpPr>
            <p:nvPr/>
          </p:nvSpPr>
          <p:spPr bwMode="gray">
            <a:xfrm>
              <a:off x="1534" y="2347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108" name="Прямоугольник 107"/>
          <p:cNvSpPr/>
          <p:nvPr/>
        </p:nvSpPr>
        <p:spPr>
          <a:xfrm>
            <a:off x="3082836" y="3798165"/>
            <a:ext cx="5290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номер телефона, адрес электронной </a:t>
            </a:r>
            <a:r>
              <a:rPr lang="ru-RU" sz="2400" b="1" i="1" dirty="0" smtClean="0"/>
              <a:t>почты;</a:t>
            </a:r>
            <a:endParaRPr lang="ru-RU" sz="2400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3116496" y="2774069"/>
            <a:ext cx="4407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место рождения, место </a:t>
            </a:r>
            <a:r>
              <a:rPr lang="ru-RU" sz="2400" b="1" i="1" dirty="0" smtClean="0"/>
              <a:t>жительства;</a:t>
            </a:r>
            <a:endParaRPr lang="ru-RU" sz="2400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3108197" y="1776548"/>
            <a:ext cx="4951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фамилия, имя, отчество, дата рождения;</a:t>
            </a:r>
            <a:endParaRPr lang="ru-RU" sz="2400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3178587" y="4864128"/>
            <a:ext cx="3977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ф</a:t>
            </a:r>
            <a:r>
              <a:rPr lang="ru-RU" sz="2400" b="1" i="1" dirty="0" smtClean="0"/>
              <a:t>отография, возраст и пр.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7817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ÐÐ°ÑÑÐ¸Ð½ÐºÐ¸ Ð¿Ð¾ Ð·Ð°Ð¿ÑÐ¾ÑÑ Ð½Ð°ÑÐ¸Ð¾Ð½Ð°Ð»ÑÐ½Ð¾ÑÑÑ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3337" y="3176380"/>
            <a:ext cx="3670663" cy="3681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ÐÐ°ÑÑÐ¸Ð½ÐºÐ¸ Ð¿Ð¾ Ð·Ð°Ð¿ÑÐ¾ÑÑ Ð¿Ð¾Ð»Ð¸ÑÐ¸ÑÐµÑÐºÐ¸Ðµ ÑÐ±ÐµÐ¶Ð´ÐµÐ½Ð¸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476" y="4232366"/>
            <a:ext cx="3749806" cy="23436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5AE4F0B-D350-5E40-AC45-1C35BBD91A0A}"/>
              </a:ext>
            </a:extLst>
          </p:cNvPr>
          <p:cNvSpPr/>
          <p:nvPr/>
        </p:nvSpPr>
        <p:spPr>
          <a:xfrm rot="229698">
            <a:off x="2159263" y="490913"/>
            <a:ext cx="695653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i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Специальные </a:t>
            </a:r>
          </a:p>
          <a:p>
            <a:pPr algn="ctr"/>
            <a:r>
              <a:rPr lang="ru-RU" sz="3200" i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п</a:t>
            </a:r>
            <a:r>
              <a:rPr lang="ru-RU" sz="3200" i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ерсональные данные</a:t>
            </a:r>
            <a:endParaRPr lang="ru-RU" sz="3200" i="1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4D3E9BD-2003-B340-B040-295C124ADF42}"/>
              </a:ext>
            </a:extLst>
          </p:cNvPr>
          <p:cNvSpPr/>
          <p:nvPr/>
        </p:nvSpPr>
        <p:spPr>
          <a:xfrm>
            <a:off x="735747" y="1854926"/>
            <a:ext cx="4672275" cy="2010021"/>
          </a:xfrm>
          <a:prstGeom prst="rect">
            <a:avLst/>
          </a:prstGeom>
          <a:solidFill>
            <a:schemeClr val="tx2">
              <a:lumMod val="25000"/>
              <a:lumOff val="75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i="1" dirty="0" smtClean="0"/>
              <a:t> </a:t>
            </a:r>
            <a:r>
              <a:rPr lang="ru-RU" sz="2400" b="1" i="1" dirty="0" smtClean="0">
                <a:solidFill>
                  <a:schemeClr val="bg1"/>
                </a:solidFill>
              </a:rPr>
              <a:t>расовая или </a:t>
            </a:r>
            <a:r>
              <a:rPr lang="ru-RU" sz="2400" b="1" i="1" dirty="0" smtClean="0">
                <a:solidFill>
                  <a:srgbClr val="FFFF00"/>
                </a:solidFill>
              </a:rPr>
              <a:t>национальная </a:t>
            </a:r>
            <a:r>
              <a:rPr lang="ru-RU" sz="2400" b="1" i="1" dirty="0" smtClean="0">
                <a:solidFill>
                  <a:schemeClr val="bg1"/>
                </a:solidFill>
              </a:rPr>
              <a:t>принадлежность;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bg1"/>
                </a:solidFill>
              </a:rPr>
              <a:t>политические взгляды;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FFFF00"/>
                </a:solidFill>
              </a:rPr>
              <a:t>религиозные</a:t>
            </a:r>
            <a:r>
              <a:rPr lang="ru-RU" sz="2400" b="1" i="1" dirty="0" smtClean="0">
                <a:solidFill>
                  <a:schemeClr val="bg1"/>
                </a:solidFill>
              </a:rPr>
              <a:t> убеждения</a:t>
            </a:r>
            <a:r>
              <a:rPr lang="ru-RU" sz="2400" b="1" i="1" dirty="0" smtClean="0">
                <a:solidFill>
                  <a:schemeClr val="bg1"/>
                </a:solidFill>
              </a:rPr>
              <a:t>;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состояние здоровья и пр.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7239E79-D002-8B42-BD06-A237EC8FD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01" t="10485" r="8585" b="19345"/>
          <a:stretch/>
        </p:blipFill>
        <p:spPr>
          <a:xfrm>
            <a:off x="0" y="4908177"/>
            <a:ext cx="5569624" cy="1949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A96CAB9-A966-BF42-9909-F305FC8F6C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907" l="0" r="100000">
                        <a14:foregroundMark x1="92552" y1="78426" x2="92552" y2="99907"/>
                        <a14:foregroundMark x1="62917" y1="93796" x2="66615" y2="98796"/>
                        <a14:backgroundMark x1="64427" y1="9074" x2="69271" y2="47685"/>
                        <a14:backgroundMark x1="58333" y1="40926" x2="58333" y2="48611"/>
                        <a14:backgroundMark x1="74219" y1="47037" x2="99896" y2="36852"/>
                        <a14:backgroundMark x1="65365" y1="6296" x2="94948" y2="22130"/>
                        <a14:backgroundMark x1="32552" y1="5648" x2="54896" y2="1852"/>
                        <a14:backgroundMark x1="3802" y1="13519" x2="25156" y2="48796"/>
                        <a14:backgroundMark x1="37760" y1="63056" x2="50208" y2="82500"/>
                        <a14:backgroundMark x1="55313" y1="90648" x2="58229" y2="95833"/>
                        <a14:backgroundMark x1="59115" y1="96481" x2="59115" y2="96481"/>
                        <a14:backgroundMark x1="59115" y1="95185" x2="58229" y2="94907"/>
                        <a14:backgroundMark x1="57083" y1="91481" x2="59219" y2="96944"/>
                        <a14:backgroundMark x1="90781" y1="49074" x2="98906" y2="78426"/>
                        <a14:backgroundMark x1="86458" y1="51944" x2="90781" y2="5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9851" y="3801291"/>
            <a:ext cx="5434150" cy="305670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4D3E9BD-2003-B340-B040-295C124ADF42}"/>
              </a:ext>
            </a:extLst>
          </p:cNvPr>
          <p:cNvSpPr/>
          <p:nvPr/>
        </p:nvSpPr>
        <p:spPr>
          <a:xfrm>
            <a:off x="1102659" y="1920193"/>
            <a:ext cx="5234318" cy="1938992"/>
          </a:xfrm>
          <a:prstGeom prst="rect">
            <a:avLst/>
          </a:prstGeom>
          <a:solidFill>
            <a:schemeClr val="tx2">
              <a:lumMod val="25000"/>
              <a:lumOff val="75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фотографическое</a:t>
            </a:r>
            <a:r>
              <a:rPr lang="ru-RU" sz="24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изображение</a:t>
            </a: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;</a:t>
            </a: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рисунок радужной̆ </a:t>
            </a:r>
            <a:r>
              <a:rPr lang="ru-RU" sz="24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оболочки </a:t>
            </a:r>
            <a:r>
              <a:rPr lang="ru-RU" sz="2400" b="1" i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глаза</a:t>
            </a: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;</a:t>
            </a:r>
            <a:endParaRPr lang="ru-RU" sz="2400" b="1" i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отпечаток</a:t>
            </a:r>
            <a:r>
              <a:rPr lang="ru-RU" sz="24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пальца</a:t>
            </a: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;</a:t>
            </a:r>
            <a:endParaRPr lang="ru-RU" sz="2400" b="1" i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код </a:t>
            </a:r>
            <a:r>
              <a:rPr lang="ru-RU" sz="2400" b="1" i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ДНК</a:t>
            </a: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;</a:t>
            </a:r>
            <a:endParaRPr lang="ru-RU" sz="2400" b="1" i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bg1"/>
                </a:solidFill>
              </a:rPr>
              <a:t>слепок </a:t>
            </a:r>
            <a:r>
              <a:rPr lang="ru-RU" sz="2400" b="1" i="1" dirty="0" smtClean="0">
                <a:solidFill>
                  <a:srgbClr val="FFFF00"/>
                </a:solidFill>
              </a:rPr>
              <a:t>голоса</a:t>
            </a:r>
            <a:r>
              <a:rPr lang="ru-RU" sz="2400" b="1" i="1" dirty="0" smtClean="0">
                <a:solidFill>
                  <a:schemeClr val="bg1"/>
                </a:solidFill>
              </a:rPr>
              <a:t> и пр</a:t>
            </a:r>
            <a:r>
              <a:rPr lang="ru-RU" sz="2400" b="1" i="1" dirty="0" smtClean="0"/>
              <a:t>.</a:t>
            </a:r>
            <a:endParaRPr lang="ru-RU" sz="2400" b="1" i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7DAA2B-8206-5C47-9CAC-3DAE9EDABC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688" b="97949" l="7617" r="93066">
                        <a14:foregroundMark x1="10449" y1="93848" x2="10449" y2="93848"/>
                        <a14:foregroundMark x1="88184" y1="93555" x2="88184" y2="93555"/>
                        <a14:foregroundMark x1="88379" y1="7031" x2="88379" y2="7031"/>
                        <a14:foregroundMark x1="9961" y1="6836" x2="9961" y2="6836"/>
                        <a14:foregroundMark x1="20996" y1="58789" x2="20996" y2="58789"/>
                        <a14:foregroundMark x1="79980" y1="58887" x2="79980" y2="58887"/>
                        <a14:foregroundMark x1="84277" y1="58594" x2="84277" y2="58594"/>
                        <a14:backgroundMark x1="69824" y1="21289" x2="81250" y2="501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09462">
            <a:off x="6386067" y="1963136"/>
            <a:ext cx="2455168" cy="245516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5AE4F0B-D350-5E40-AC45-1C35BBD91A0A}"/>
              </a:ext>
            </a:extLst>
          </p:cNvPr>
          <p:cNvSpPr/>
          <p:nvPr/>
        </p:nvSpPr>
        <p:spPr>
          <a:xfrm rot="202990">
            <a:off x="2159263" y="490913"/>
            <a:ext cx="695653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i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Биологические </a:t>
            </a:r>
          </a:p>
          <a:p>
            <a:pPr algn="ctr"/>
            <a:r>
              <a:rPr lang="ru-RU" sz="3200" i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п</a:t>
            </a:r>
            <a:r>
              <a:rPr lang="ru-RU" sz="3200" i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ерсональные данные</a:t>
            </a:r>
            <a:endParaRPr lang="ru-RU" sz="3200" i="1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45EAC55-8101-6C4D-979E-6C1DDA8C7084}"/>
              </a:ext>
            </a:extLst>
          </p:cNvPr>
          <p:cNvSpPr/>
          <p:nvPr/>
        </p:nvSpPr>
        <p:spPr>
          <a:xfrm>
            <a:off x="254589" y="2217731"/>
            <a:ext cx="4484924" cy="1938992"/>
          </a:xfrm>
          <a:prstGeom prst="rect">
            <a:avLst/>
          </a:prstGeom>
          <a:solidFill>
            <a:schemeClr val="tx2">
              <a:lumMod val="25000"/>
              <a:lumOff val="75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номер и серия </a:t>
            </a:r>
            <a:r>
              <a:rPr lang="ru-RU" sz="2400" b="1" i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паспорта</a:t>
            </a: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; </a:t>
            </a:r>
            <a:endParaRPr lang="ru-RU" sz="2400" b="1" i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страховой̆ номер</a:t>
            </a: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индивидуального лицевого</a:t>
            </a: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счета </a:t>
            </a:r>
            <a:r>
              <a:rPr lang="ru-RU" sz="24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(</a:t>
            </a:r>
            <a:r>
              <a:rPr lang="ru-RU" sz="24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СНИЛС</a:t>
            </a: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);</a:t>
            </a:r>
            <a:endParaRPr lang="ru-RU" sz="2400" b="1" i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номер </a:t>
            </a:r>
            <a:r>
              <a:rPr lang="ru-RU" sz="2400" b="1" i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банковской</a:t>
            </a:r>
            <a:r>
              <a:rPr lang="ru-RU" sz="24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̆ </a:t>
            </a:r>
            <a:r>
              <a:rPr lang="ru-RU" sz="24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карты.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5AE4F0B-D350-5E40-AC45-1C35BBD91A0A}"/>
              </a:ext>
            </a:extLst>
          </p:cNvPr>
          <p:cNvSpPr/>
          <p:nvPr/>
        </p:nvSpPr>
        <p:spPr>
          <a:xfrm rot="188079">
            <a:off x="1758745" y="623663"/>
            <a:ext cx="734773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i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Набор цифр </a:t>
            </a:r>
            <a:r>
              <a:rPr lang="ru-RU" sz="3200" i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как </a:t>
            </a:r>
          </a:p>
          <a:p>
            <a:pPr algn="ctr"/>
            <a:r>
              <a:rPr lang="ru-RU" sz="3200" i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п</a:t>
            </a:r>
            <a:r>
              <a:rPr lang="ru-RU" sz="3200" i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ерсональные данные</a:t>
            </a:r>
            <a:endParaRPr lang="ru-RU" sz="3200" i="1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Содержимое 4">
            <a:extLst>
              <a:ext uri="{FF2B5EF4-FFF2-40B4-BE49-F238E27FC236}">
                <a16:creationId xmlns:a16="http://schemas.microsoft.com/office/drawing/2014/main" xmlns="" id="{1953BEC1-C993-5543-94FB-1B3B2D171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8046" y="2971418"/>
            <a:ext cx="4765610" cy="3574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141" y="1874654"/>
            <a:ext cx="8646459" cy="1127498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+mn-lt"/>
              </a:rPr>
              <a:t>                          </a:t>
            </a: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Персональные </a:t>
            </a: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данные состоят </a:t>
            </a: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из:</a:t>
            </a:r>
            <a:r>
              <a:rPr lang="ru-RU" sz="3100" b="1" i="1" dirty="0" smtClean="0">
                <a:latin typeface="+mn-lt"/>
              </a:rPr>
              <a:t/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1. </a:t>
            </a:r>
            <a:r>
              <a:rPr lang="ru-RU" sz="3100" b="1" i="1" dirty="0" smtClean="0">
                <a:latin typeface="+mn-lt"/>
              </a:rPr>
              <a:t>ФИО</a:t>
            </a:r>
            <a:r>
              <a:rPr lang="ru-RU" sz="3100" b="1" i="1" dirty="0" smtClean="0">
                <a:latin typeface="+mn-lt"/>
              </a:rPr>
              <a:t>, возраст, домашний адрес и номер телефона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2. </a:t>
            </a:r>
            <a:r>
              <a:rPr lang="ru-RU" sz="3100" b="1" i="1" dirty="0" smtClean="0">
                <a:latin typeface="+mn-lt"/>
              </a:rPr>
              <a:t>Группа </a:t>
            </a:r>
            <a:r>
              <a:rPr lang="ru-RU" sz="3100" b="1" i="1" dirty="0" smtClean="0">
                <a:latin typeface="+mn-lt"/>
              </a:rPr>
              <a:t>крови, отпечатки пальцев, медицинские диагнозы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3. </a:t>
            </a:r>
            <a:r>
              <a:rPr lang="ru-RU" sz="3100" b="1" i="1" dirty="0" smtClean="0">
                <a:latin typeface="+mn-lt"/>
              </a:rPr>
              <a:t>Сведения </a:t>
            </a:r>
            <a:r>
              <a:rPr lang="ru-RU" sz="3100" b="1" i="1" dirty="0" smtClean="0">
                <a:latin typeface="+mn-lt"/>
              </a:rPr>
              <a:t>об образовании, </a:t>
            </a:r>
            <a:r>
              <a:rPr lang="ru-RU" sz="3100" b="1" i="1" dirty="0" smtClean="0">
                <a:latin typeface="+mn-lt"/>
              </a:rPr>
              <a:t>фотографии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4.</a:t>
            </a:r>
            <a:r>
              <a:rPr lang="ru-RU" sz="3100" b="1" i="1" dirty="0" smtClean="0">
                <a:latin typeface="+mn-lt"/>
              </a:rPr>
              <a:t>Все </a:t>
            </a:r>
            <a:r>
              <a:rPr lang="ru-RU" sz="3100" b="1" i="1" dirty="0" smtClean="0">
                <a:latin typeface="+mn-lt"/>
              </a:rPr>
              <a:t>вышеперечисленное.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336422">
            <a:off x="50071" y="3987321"/>
            <a:ext cx="8155321" cy="16202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   </a:t>
            </a:r>
            <a:r>
              <a:rPr lang="ru-RU" sz="2400" b="1" i="1" dirty="0" smtClean="0">
                <a:solidFill>
                  <a:srgbClr val="FFFF00"/>
                </a:solidFill>
              </a:rPr>
              <a:t>Ответ 4. </a:t>
            </a:r>
            <a:r>
              <a:rPr lang="ru-RU" sz="2400" b="1" i="1" dirty="0" smtClean="0">
                <a:solidFill>
                  <a:schemeClr val="bg1"/>
                </a:solidFill>
              </a:rPr>
              <a:t>Набор </a:t>
            </a:r>
            <a:r>
              <a:rPr lang="ru-RU" sz="2400" b="1" i="1" dirty="0" smtClean="0">
                <a:solidFill>
                  <a:schemeClr val="bg1"/>
                </a:solidFill>
              </a:rPr>
              <a:t>данных, позволяющий определить или идентифицировать тебя среди множества других людей является </a:t>
            </a:r>
            <a:r>
              <a:rPr lang="ru-RU" sz="2400" b="1" i="1" dirty="0" smtClean="0">
                <a:solidFill>
                  <a:srgbClr val="FFFF00"/>
                </a:solidFill>
              </a:rPr>
              <a:t>персональными данными.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test-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012" y="3801215"/>
            <a:ext cx="2796988" cy="27340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59830" y="276222"/>
            <a:ext cx="1763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FF00"/>
                </a:solidFill>
              </a:rPr>
              <a:t>ТЕСТ:</a:t>
            </a:r>
            <a:endParaRPr lang="ru-RU" sz="40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4353" y="765462"/>
            <a:ext cx="6791533" cy="2016926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+mn-lt"/>
              </a:rPr>
              <a:t>Можешь </a:t>
            </a:r>
            <a:r>
              <a:rPr lang="ru-RU" sz="3100" b="1" i="1" dirty="0" smtClean="0">
                <a:latin typeface="+mn-lt"/>
              </a:rPr>
              <a:t>ли ты </a:t>
            </a: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контролировать </a:t>
            </a:r>
            <a:r>
              <a:rPr lang="ru-RU" sz="3100" b="1" i="1" dirty="0" smtClean="0">
                <a:latin typeface="+mn-lt"/>
              </a:rPr>
              <a:t>размещение своих </a:t>
            </a: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фотографий</a:t>
            </a:r>
            <a:r>
              <a:rPr lang="ru-RU" sz="3100" b="1" i="1" dirty="0" smtClean="0">
                <a:latin typeface="+mn-lt"/>
              </a:rPr>
              <a:t> в сети </a:t>
            </a: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Интернет</a:t>
            </a:r>
            <a:r>
              <a:rPr lang="ru-RU" sz="3100" b="1" i="1" dirty="0" smtClean="0">
                <a:latin typeface="+mn-lt"/>
              </a:rPr>
              <a:t>, если выкладываешь их в социальные сети</a:t>
            </a:r>
            <a:r>
              <a:rPr lang="ru-RU" sz="3100" b="1" i="1" dirty="0" smtClean="0">
                <a:latin typeface="+mn-lt"/>
              </a:rPr>
              <a:t>?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1.</a:t>
            </a:r>
            <a:r>
              <a:rPr lang="ru-RU" sz="3100" b="1" i="1" dirty="0" smtClean="0">
                <a:latin typeface="+mn-lt"/>
              </a:rPr>
              <a:t> Да</a:t>
            </a:r>
            <a:r>
              <a:rPr lang="ru-RU" sz="3100" b="1" i="1" dirty="0" smtClean="0">
                <a:latin typeface="+mn-lt"/>
              </a:rPr>
              <a:t/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2.</a:t>
            </a:r>
            <a:r>
              <a:rPr lang="ru-RU" sz="3100" b="1" i="1" dirty="0" smtClean="0">
                <a:latin typeface="+mn-lt"/>
              </a:rPr>
              <a:t> Нет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428495">
            <a:off x="419338" y="3368098"/>
            <a:ext cx="7319792" cy="2040827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   </a:t>
            </a:r>
            <a:r>
              <a:rPr lang="ru-RU" sz="2400" b="1" i="1" dirty="0" smtClean="0">
                <a:solidFill>
                  <a:srgbClr val="FFFF00"/>
                </a:solidFill>
              </a:rPr>
              <a:t>Ответ 2. </a:t>
            </a:r>
            <a:r>
              <a:rPr lang="ru-RU" sz="2400" b="1" i="1" dirty="0" smtClean="0">
                <a:solidFill>
                  <a:schemeClr val="bg1"/>
                </a:solidFill>
              </a:rPr>
              <a:t>При </a:t>
            </a:r>
            <a:r>
              <a:rPr lang="ru-RU" sz="2400" b="1" i="1" dirty="0" smtClean="0">
                <a:solidFill>
                  <a:schemeClr val="bg1"/>
                </a:solidFill>
              </a:rPr>
              <a:t>публикации фотографий в Сети, вы даете </a:t>
            </a:r>
            <a:r>
              <a:rPr lang="ru-RU" sz="2400" b="1" i="1" dirty="0" smtClean="0">
                <a:solidFill>
                  <a:srgbClr val="FFFF00"/>
                </a:solidFill>
              </a:rPr>
              <a:t>другим возможность </a:t>
            </a:r>
            <a:r>
              <a:rPr lang="ru-RU" sz="2400" b="1" i="1" dirty="0" smtClean="0">
                <a:solidFill>
                  <a:schemeClr val="bg1"/>
                </a:solidFill>
              </a:rPr>
              <a:t>на их загрузку, изменение или даже использование их в рекламе! </a:t>
            </a:r>
            <a:r>
              <a:rPr lang="ru-RU" sz="2400" b="1" i="1" dirty="0" smtClean="0">
                <a:solidFill>
                  <a:srgbClr val="FFFF00"/>
                </a:solidFill>
              </a:rPr>
              <a:t>Всегда проверяйте</a:t>
            </a:r>
            <a:r>
              <a:rPr lang="ru-RU" sz="2400" b="1" i="1" dirty="0" smtClean="0">
                <a:solidFill>
                  <a:schemeClr val="bg1"/>
                </a:solidFill>
              </a:rPr>
              <a:t>, что вы установили настройки приватности.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test-fal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097" y="3999885"/>
            <a:ext cx="2923903" cy="2858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8066" y="974469"/>
            <a:ext cx="6275934" cy="1977737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Друг устраивает вечеринку </a:t>
            </a:r>
            <a:r>
              <a:rPr lang="ru-RU" sz="3100" b="1" i="1" dirty="0" smtClean="0">
                <a:latin typeface="+mn-lt"/>
              </a:rPr>
              <a:t>в выходные, и все ваши друзья приглашены. Правильно ли будет </a:t>
            </a: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разместить дату, время и место на сайте</a:t>
            </a:r>
            <a:r>
              <a:rPr lang="ru-RU" sz="3100" b="1" i="1" dirty="0" smtClean="0">
                <a:latin typeface="+mn-lt"/>
              </a:rPr>
              <a:t>, потому что тогда у каждого будут детали этой встречи</a:t>
            </a:r>
            <a:r>
              <a:rPr lang="ru-RU" sz="3100" b="1" i="1" dirty="0" smtClean="0">
                <a:latin typeface="+mn-lt"/>
              </a:rPr>
              <a:t>.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1. </a:t>
            </a:r>
            <a:r>
              <a:rPr lang="ru-RU" sz="3100" b="1" i="1" dirty="0" smtClean="0">
                <a:latin typeface="+mn-lt"/>
              </a:rPr>
              <a:t>Да</a:t>
            </a:r>
            <a:br>
              <a:rPr lang="ru-RU" sz="3100" b="1" i="1" dirty="0" smtClean="0">
                <a:latin typeface="+mn-lt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+mn-lt"/>
              </a:rPr>
              <a:t>2.</a:t>
            </a:r>
            <a:r>
              <a:rPr lang="ru-RU" sz="3100" b="1" i="1" dirty="0" smtClean="0">
                <a:latin typeface="+mn-lt"/>
              </a:rPr>
              <a:t>Нет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428246">
            <a:off x="186278" y="3936415"/>
            <a:ext cx="6404623" cy="1249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sz="2400" b="1" i="1" dirty="0" smtClean="0">
                <a:solidFill>
                  <a:srgbClr val="FFFF00"/>
                </a:solidFill>
              </a:rPr>
              <a:t>Ответ 2. </a:t>
            </a:r>
            <a:r>
              <a:rPr lang="ru-RU" sz="2400" b="1" i="1" dirty="0" smtClean="0">
                <a:solidFill>
                  <a:schemeClr val="bg1"/>
                </a:solidFill>
              </a:rPr>
              <a:t>Ты </a:t>
            </a:r>
            <a:r>
              <a:rPr lang="ru-RU" sz="2400" b="1" i="1" dirty="0" smtClean="0">
                <a:solidFill>
                  <a:srgbClr val="FFFF00"/>
                </a:solidFill>
              </a:rPr>
              <a:t>никогда не можешь знать точно</a:t>
            </a:r>
            <a:r>
              <a:rPr lang="ru-RU" sz="2400" b="1" i="1" dirty="0" smtClean="0">
                <a:solidFill>
                  <a:schemeClr val="bg1"/>
                </a:solidFill>
              </a:rPr>
              <a:t>, </a:t>
            </a:r>
            <a:r>
              <a:rPr lang="ru-RU" sz="2400" b="1" i="1" dirty="0" smtClean="0">
                <a:solidFill>
                  <a:schemeClr val="bg1"/>
                </a:solidFill>
              </a:rPr>
              <a:t>кто имеет доступ к информации, которую публикуешь на сайте.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lab-vasy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679" y="3118592"/>
            <a:ext cx="2641555" cy="3404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361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Что такое персональные данные?</vt:lpstr>
      <vt:lpstr>Слайд 2</vt:lpstr>
      <vt:lpstr>  Таких идентифицирующих данных огромное множество, к ним  относятся:  </vt:lpstr>
      <vt:lpstr>Слайд 4</vt:lpstr>
      <vt:lpstr>Слайд 5</vt:lpstr>
      <vt:lpstr>Слайд 6</vt:lpstr>
      <vt:lpstr>                          Персональные данные состоят из: 1. ФИО, возраст, домашний адрес и номер телефона 2. Группа крови, отпечатки пальцев, медицинские диагнозы 3. Сведения об образовании, фотографии 4.Все вышеперечисленное.  </vt:lpstr>
      <vt:lpstr>Можешь ли ты контролировать размещение своих фотографий в сети Интернет, если выкладываешь их в социальные сети? 1. Да 2. Нет </vt:lpstr>
      <vt:lpstr>Друг устраивает вечеринку в выходные, и все ваши друзья приглашены. Правильно ли будет разместить дату, время и место на сайте, потому что тогда у каждого будут детали этой встречи. 1. Да 2.Нет </vt:lpstr>
      <vt:lpstr>При заполнении онлайн-формы для ввода данных, которые будут опубликованы, какие данные не стоит указывать? 1. Никнэйм или псевдоним 2. ФИО 3. Адрес, где ты живешь </vt:lpstr>
      <vt:lpstr>Если у тебя есть сомнения, дать ли людям, с которыми общаешься в сети больше личной информации о себе, что ты сделаешь? 1. Расскажешь взрослому и попросишь совет 2. Отправишь личные данные и посмотришь, что будет 3. Не отправишь личные данные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94</cp:revision>
  <dcterms:created xsi:type="dcterms:W3CDTF">2014-11-21T11:00:06Z</dcterms:created>
  <dcterms:modified xsi:type="dcterms:W3CDTF">2019-03-12T22:58:26Z</dcterms:modified>
</cp:coreProperties>
</file>